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68" r:id="rId3"/>
    <p:sldId id="362" r:id="rId4"/>
    <p:sldId id="363" r:id="rId5"/>
    <p:sldId id="364" r:id="rId6"/>
    <p:sldId id="365" r:id="rId7"/>
    <p:sldId id="366" r:id="rId8"/>
    <p:sldId id="296" r:id="rId9"/>
    <p:sldId id="291" r:id="rId10"/>
    <p:sldId id="352" r:id="rId11"/>
    <p:sldId id="257" r:id="rId12"/>
    <p:sldId id="351" r:id="rId13"/>
    <p:sldId id="302" r:id="rId14"/>
    <p:sldId id="353" r:id="rId15"/>
    <p:sldId id="354" r:id="rId16"/>
    <p:sldId id="355" r:id="rId17"/>
    <p:sldId id="336" r:id="rId18"/>
    <p:sldId id="337" r:id="rId19"/>
    <p:sldId id="338" r:id="rId20"/>
    <p:sldId id="298" r:id="rId21"/>
    <p:sldId id="317" r:id="rId22"/>
    <p:sldId id="356" r:id="rId23"/>
    <p:sldId id="357" r:id="rId24"/>
    <p:sldId id="319" r:id="rId25"/>
    <p:sldId id="320" r:id="rId26"/>
    <p:sldId id="260" r:id="rId27"/>
    <p:sldId id="261" r:id="rId28"/>
    <p:sldId id="263" r:id="rId29"/>
    <p:sldId id="264" r:id="rId30"/>
    <p:sldId id="323" r:id="rId31"/>
    <p:sldId id="265" r:id="rId32"/>
    <p:sldId id="266" r:id="rId33"/>
    <p:sldId id="267" r:id="rId34"/>
    <p:sldId id="268" r:id="rId35"/>
    <p:sldId id="269" r:id="rId36"/>
    <p:sldId id="324" r:id="rId37"/>
    <p:sldId id="371" r:id="rId38"/>
    <p:sldId id="270" r:id="rId39"/>
    <p:sldId id="326" r:id="rId40"/>
    <p:sldId id="325" r:id="rId41"/>
    <p:sldId id="328" r:id="rId42"/>
    <p:sldId id="330" r:id="rId43"/>
    <p:sldId id="329" r:id="rId44"/>
    <p:sldId id="331" r:id="rId45"/>
    <p:sldId id="272" r:id="rId46"/>
    <p:sldId id="369" r:id="rId47"/>
    <p:sldId id="332" r:id="rId48"/>
    <p:sldId id="349" r:id="rId49"/>
    <p:sldId id="274" r:id="rId50"/>
    <p:sldId id="276" r:id="rId51"/>
    <p:sldId id="277" r:id="rId52"/>
    <p:sldId id="278" r:id="rId53"/>
    <p:sldId id="339" r:id="rId54"/>
    <p:sldId id="341" r:id="rId55"/>
    <p:sldId id="340" r:id="rId56"/>
    <p:sldId id="370" r:id="rId57"/>
    <p:sldId id="281" r:id="rId58"/>
    <p:sldId id="335" r:id="rId59"/>
    <p:sldId id="282" r:id="rId60"/>
    <p:sldId id="283" r:id="rId61"/>
    <p:sldId id="284" r:id="rId62"/>
    <p:sldId id="285" r:id="rId63"/>
    <p:sldId id="286" r:id="rId64"/>
    <p:sldId id="287" r:id="rId65"/>
    <p:sldId id="342" r:id="rId66"/>
    <p:sldId id="289" r:id="rId67"/>
    <p:sldId id="307" r:id="rId68"/>
    <p:sldId id="290" r:id="rId69"/>
    <p:sldId id="288" r:id="rId70"/>
  </p:sldIdLst>
  <p:sldSz cx="13004800" cy="9753600"/>
  <p:notesSz cx="6858000" cy="9144000"/>
  <p:defaultTextStyle>
    <a:lvl1pPr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1pPr>
    <a:lvl2pPr indent="2286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2pPr>
    <a:lvl3pPr indent="4572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3pPr>
    <a:lvl4pPr indent="6858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4pPr>
    <a:lvl5pPr indent="9144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5pPr>
    <a:lvl6pPr indent="11430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6pPr>
    <a:lvl7pPr indent="13716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7pPr>
    <a:lvl8pPr indent="16002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8pPr>
    <a:lvl9pPr indent="1828800" algn="ctr" defTabSz="584200">
      <a:defRPr sz="3800"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qiang shen" initials="q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rgbClr val="1A8F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0331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1"/>
    <p:restoredTop sz="94639"/>
  </p:normalViewPr>
  <p:slideViewPr>
    <p:cSldViewPr snapToGrid="0" snapToObjects="1">
      <p:cViewPr varScale="1">
        <p:scale>
          <a:sx n="100" d="100"/>
          <a:sy n="100" d="100"/>
        </p:scale>
        <p:origin x="2368" y="17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commentAuthors" Target="commentAuthor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533187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92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04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04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04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7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2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4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48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438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9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https</a:t>
            </a:r>
            <a:r>
              <a:rPr lang="pl-PL" dirty="0" smtClean="0"/>
              <a:t>://</a:t>
            </a:r>
            <a:r>
              <a:rPr lang="pl-PL" dirty="0" err="1" smtClean="0"/>
              <a:t>www.r-project.org</a:t>
            </a:r>
            <a:r>
              <a:rPr lang="pl-PL" dirty="0" smtClean="0"/>
              <a:t>/</a:t>
            </a:r>
            <a:r>
              <a:rPr lang="pl-PL" dirty="0" err="1" smtClean="0"/>
              <a:t>contributors.html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47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www.kdnuggets.com</a:t>
            </a:r>
            <a:r>
              <a:rPr lang="en-US" dirty="0" smtClean="0"/>
              <a:t>/polls/2015/analytics-data-mining-data-science-software-</a:t>
            </a:r>
            <a:r>
              <a:rPr lang="en-US" dirty="0" err="1" smtClean="0"/>
              <a:t>used.html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93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http://mirrors.ustc.edu.cn/CRAN/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2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4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6400" b="1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"/>
        </a:defRPr>
      </a:lvl9pPr>
    </p:titleStyle>
    <p:bodyStyle>
      <a:lvl1pPr marL="406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indent="-406400" defTabSz="584200">
        <a:spcBef>
          <a:spcPts val="4200"/>
        </a:spcBef>
        <a:buSzPct val="75000"/>
        <a:buChar char="•"/>
        <a:defRPr sz="340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ran.r-project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statmethods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x2qJ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6067" y="3861906"/>
            <a:ext cx="2619080" cy="202978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1224528" y="1775806"/>
            <a:ext cx="1055577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 language and data analysis</a:t>
            </a:r>
            <a:endParaRPr sz="6000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980" y="7983560"/>
            <a:ext cx="118234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endParaRPr lang="fi-FI" sz="2800" dirty="0">
              <a:latin typeface="宋体"/>
              <a:ea typeface="宋体"/>
              <a:cs typeface="宋体"/>
            </a:endParaRP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en-US" altLang="zh-CN" sz="2800" dirty="0">
                <a:solidFill>
                  <a:srgbClr val="FFFF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College of Economics and Management, Zhejiang University of </a:t>
            </a:r>
            <a:r>
              <a:rPr lang="en-US" altLang="zh-CN" sz="2800" dirty="0" smtClean="0">
                <a:solidFill>
                  <a:srgbClr val="FFFFFF"/>
                </a:solidFill>
                <a:effectLst/>
                <a:latin typeface="Times New Roman" charset="0"/>
                <a:ea typeface="Times New Roman" charset="0"/>
                <a:cs typeface="Times New Roman" charset="0"/>
              </a:rPr>
              <a:t>Technology</a:t>
            </a:r>
            <a:endParaRPr lang="fi-FI" altLang="zh-CN" sz="2800" dirty="0">
              <a:solidFill>
                <a:srgbClr val="FFFFFF"/>
              </a:solidFill>
              <a:effectLst/>
              <a:latin typeface="Times New Roman"/>
              <a:ea typeface="宋体"/>
              <a:cs typeface="Times New Roman"/>
            </a:endParaRPr>
          </a:p>
          <a:p>
            <a:pPr>
              <a:defRPr sz="1800">
                <a:solidFill>
                  <a:srgbClr val="000000"/>
                </a:solidFill>
                <a:effectLst/>
              </a:defRPr>
            </a:pPr>
            <a:r>
              <a:rPr lang="fi-FI" sz="2800" dirty="0" smtClean="0">
                <a:solidFill>
                  <a:srgbClr val="FFFFFF"/>
                </a:solidFill>
                <a:latin typeface="Times New Roman"/>
                <a:ea typeface="宋体"/>
                <a:cs typeface="Times New Roman"/>
              </a:rPr>
              <a:t>13675883767, </a:t>
            </a:r>
            <a:r>
              <a:rPr lang="fi-FI" sz="2800" dirty="0" err="1" smtClean="0">
                <a:solidFill>
                  <a:srgbClr val="FFFFFF"/>
                </a:solidFill>
                <a:latin typeface="Times New Roman"/>
                <a:ea typeface="宋体"/>
                <a:cs typeface="Times New Roman"/>
              </a:rPr>
              <a:t>johnsonzhj@gmail.com</a:t>
            </a:r>
            <a:endParaRPr lang="fi-FI" sz="2800" dirty="0">
              <a:solidFill>
                <a:srgbClr val="FFFFFF"/>
              </a:solidFill>
              <a:latin typeface="Times New Roman"/>
              <a:ea typeface="宋体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6979" y="6951872"/>
            <a:ext cx="124708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altLang="zh-CN" sz="3200" dirty="0" err="1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Qiang</a:t>
            </a:r>
            <a:r>
              <a:rPr lang="en-US" altLang="zh-CN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Shen (</a:t>
            </a:r>
            <a:r>
              <a:rPr lang="zh-CN" altLang="en-US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沈强</a:t>
            </a:r>
            <a:r>
              <a:rPr lang="en-US" altLang="zh-CN" sz="3200" dirty="0" smtClean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altLang="zh-CN" sz="3200" dirty="0">
              <a:solidFill>
                <a:srgbClr val="FFFF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62000" y="2592136"/>
            <a:ext cx="100330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u="sng" dirty="0" smtClean="0">
                <a:solidFill>
                  <a:srgbClr val="FFFFFF"/>
                </a:solidFill>
              </a:rPr>
              <a:t>English, Google </a:t>
            </a:r>
            <a:r>
              <a:rPr lang="en-US" sz="3600" u="sng" dirty="0" smtClean="0">
                <a:solidFill>
                  <a:srgbClr val="FFFFFF"/>
                </a:solidFill>
              </a:rPr>
              <a:t>(</a:t>
            </a:r>
            <a:r>
              <a:rPr lang="en-US" sz="3600" u="sng" dirty="0">
                <a:solidFill>
                  <a:srgbClr val="FFFFFF"/>
                </a:solidFill>
              </a:rPr>
              <a:t>http://</a:t>
            </a:r>
            <a:r>
              <a:rPr lang="en-US" sz="3600" u="sng" dirty="0" err="1">
                <a:solidFill>
                  <a:srgbClr val="FFFFFF"/>
                </a:solidFill>
              </a:rPr>
              <a:t>www.ggfwzs.com</a:t>
            </a:r>
            <a:r>
              <a:rPr lang="en-US" sz="3600" u="sng" dirty="0">
                <a:solidFill>
                  <a:srgbClr val="FFFFFF"/>
                </a:solidFill>
              </a:rPr>
              <a:t>/)</a:t>
            </a:r>
            <a:endParaRPr lang="nl-NL" sz="3600" u="sng" dirty="0" smtClean="0">
              <a:solidFill>
                <a:srgbClr val="FFFFFF"/>
              </a:solidFill>
            </a:endParaRPr>
          </a:p>
          <a:p>
            <a:r>
              <a:rPr lang="nl-NL" sz="3600" u="sng" dirty="0" smtClean="0">
                <a:solidFill>
                  <a:srgbClr val="FFFFFF"/>
                </a:solidFill>
              </a:rPr>
              <a:t>http</a:t>
            </a:r>
            <a:r>
              <a:rPr lang="nl-NL" sz="3600" u="sng" dirty="0">
                <a:solidFill>
                  <a:srgbClr val="FFFFFF"/>
                </a:solidFill>
              </a:rPr>
              <a:t>://</a:t>
            </a:r>
            <a:r>
              <a:rPr lang="nl-NL" sz="3600" u="sng" dirty="0" err="1">
                <a:solidFill>
                  <a:srgbClr val="FFFFFF"/>
                </a:solidFill>
              </a:rPr>
              <a:t>www.r-</a:t>
            </a:r>
            <a:r>
              <a:rPr lang="nl-NL" sz="3600" u="sng" dirty="0" err="1" smtClean="0">
                <a:solidFill>
                  <a:srgbClr val="FFFFFF"/>
                </a:solidFill>
              </a:rPr>
              <a:t>bloggers.com</a:t>
            </a:r>
            <a:endParaRPr lang="en-US" altLang="zh-CN" sz="3600" u="sng" dirty="0" smtClean="0">
              <a:solidFill>
                <a:srgbClr val="FFFFFF"/>
              </a:solidFill>
            </a:endParaRPr>
          </a:p>
          <a:p>
            <a:r>
              <a:rPr lang="da-DK" sz="3600" u="sng" dirty="0" smtClean="0">
                <a:solidFill>
                  <a:srgbClr val="FFFFFF"/>
                </a:solidFill>
              </a:rPr>
              <a:t>http</a:t>
            </a:r>
            <a:r>
              <a:rPr lang="da-DK" sz="3600" u="sng" dirty="0">
                <a:solidFill>
                  <a:srgbClr val="FFFFFF"/>
                </a:solidFill>
              </a:rPr>
              <a:t>://stackoverflow.com</a:t>
            </a:r>
            <a:r>
              <a:rPr lang="da-DK" sz="3600" u="sng" dirty="0" smtClean="0">
                <a:solidFill>
                  <a:srgbClr val="FFFFFF"/>
                </a:solidFill>
              </a:rPr>
              <a:t>/</a:t>
            </a:r>
          </a:p>
          <a:p>
            <a:r>
              <a:rPr lang="en-US" sz="3600" u="sng" dirty="0" smtClean="0">
                <a:solidFill>
                  <a:srgbClr val="FFFFFF"/>
                </a:solidFill>
              </a:rPr>
              <a:t>统计之都</a:t>
            </a:r>
            <a:endParaRPr lang="en-US" sz="3600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11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2"/>
          <p:cNvSpPr>
            <a:spLocks noGrp="1"/>
          </p:cNvSpPr>
          <p:nvPr>
            <p:ph type="title"/>
          </p:nvPr>
        </p:nvSpPr>
        <p:spPr>
          <a:xfrm>
            <a:off x="914400" y="-485766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Data science</a:t>
            </a:r>
          </a:p>
        </p:txBody>
      </p:sp>
      <p:pic>
        <p:nvPicPr>
          <p:cNvPr id="3" name="Picture 2" descr="Big_Hadoop_01_fu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022" y="2494702"/>
            <a:ext cx="8458768" cy="61361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2"/>
          <p:cNvSpPr>
            <a:spLocks noGrp="1"/>
          </p:cNvSpPr>
          <p:nvPr>
            <p:ph type="title"/>
          </p:nvPr>
        </p:nvSpPr>
        <p:spPr>
          <a:xfrm>
            <a:off x="914400" y="-485766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Data science</a:t>
            </a:r>
          </a:p>
        </p:txBody>
      </p:sp>
      <p:pic>
        <p:nvPicPr>
          <p:cNvPr id="2" name="Picture 1" descr="1.p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451" y="1992014"/>
            <a:ext cx="7736535" cy="7166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7538" y="5743096"/>
            <a:ext cx="2374549" cy="44177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4673638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Data science</a:t>
            </a:r>
          </a:p>
        </p:txBody>
      </p:sp>
      <p:pic>
        <p:nvPicPr>
          <p:cNvPr id="2" name="Picture 1" descr="figur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3053582"/>
            <a:ext cx="4978400" cy="5143500"/>
          </a:xfrm>
          <a:prstGeom prst="rect">
            <a:avLst/>
          </a:prstGeom>
        </p:spPr>
      </p:pic>
      <p:pic>
        <p:nvPicPr>
          <p:cNvPr id="3" name="Picture 2" descr="cbd_0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3" y="3053582"/>
            <a:ext cx="4685275" cy="4794024"/>
          </a:xfrm>
          <a:prstGeom prst="rect">
            <a:avLst/>
          </a:prstGeom>
        </p:spPr>
      </p:pic>
      <p:sp>
        <p:nvSpPr>
          <p:cNvPr id="6" name="Shape 56"/>
          <p:cNvSpPr/>
          <p:nvPr/>
        </p:nvSpPr>
        <p:spPr>
          <a:xfrm>
            <a:off x="9387457" y="8792553"/>
            <a:ext cx="6784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2400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IBM</a:t>
            </a:r>
            <a:endParaRPr sz="2400" dirty="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sp>
        <p:nvSpPr>
          <p:cNvPr id="7" name="Shape 56"/>
          <p:cNvSpPr/>
          <p:nvPr/>
        </p:nvSpPr>
        <p:spPr>
          <a:xfrm>
            <a:off x="2484944" y="8833287"/>
            <a:ext cx="158636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dirty="0" smtClean="0">
                <a:solidFill>
                  <a:schemeClr val="tx1"/>
                </a:solidFill>
              </a:rPr>
              <a:t>Drew Conway</a:t>
            </a:r>
            <a:endParaRPr sz="2400" dirty="0">
              <a:solidFill>
                <a:schemeClr val="tx1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865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Data science</a:t>
            </a:r>
          </a:p>
        </p:txBody>
      </p:sp>
      <p:pic>
        <p:nvPicPr>
          <p:cNvPr id="4" name="Picture 3" descr="Screen Shot 2015-09-07 at 下午10.4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35" y="2387600"/>
            <a:ext cx="6757788" cy="58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5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762000" y="2413000"/>
            <a:ext cx="11480800" cy="6362700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812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Statistics/Econometrics</a:t>
            </a: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Computer science</a:t>
            </a: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Domain knowledge</a:t>
            </a: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Machine learning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（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C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）</a:t>
            </a: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Traditional data analysis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(S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D)</a:t>
            </a: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Business intelligence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(C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D)</a:t>
            </a: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endParaRPr lang="en-US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5-09-07 at 下午10.4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504" y="3520443"/>
            <a:ext cx="3611580" cy="313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07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Business </a:t>
            </a:r>
            <a:r>
              <a:rPr lang="en-US" sz="6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intelligence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2000" y="3199935"/>
            <a:ext cx="11968973" cy="4185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dirty="0"/>
              <a:t>“我是搞数据分析的，学会了如何从</a:t>
            </a:r>
            <a:r>
              <a:rPr lang="en-US" altLang="zh-TW" dirty="0"/>
              <a:t>DW</a:t>
            </a:r>
            <a:r>
              <a:rPr lang="zh-TW" altLang="en-US" dirty="0"/>
              <a:t>中用</a:t>
            </a:r>
            <a:r>
              <a:rPr lang="en-US" altLang="zh-TW" dirty="0"/>
              <a:t>SQL</a:t>
            </a:r>
            <a:r>
              <a:rPr lang="zh-TW" altLang="en-US" dirty="0"/>
              <a:t>对数据</a:t>
            </a:r>
            <a:r>
              <a:rPr lang="en-US" altLang="zh-TW" dirty="0"/>
              <a:t>ETL</a:t>
            </a:r>
            <a:r>
              <a:rPr lang="zh-TW" altLang="en-US" dirty="0"/>
              <a:t>并建立了</a:t>
            </a:r>
            <a:r>
              <a:rPr lang="en-US" altLang="zh-TW" dirty="0"/>
              <a:t>Cube</a:t>
            </a:r>
            <a:r>
              <a:rPr lang="zh-TW" altLang="en-US" dirty="0"/>
              <a:t>。然后算啊算啊算，得出结论：今年</a:t>
            </a:r>
            <a:r>
              <a:rPr lang="en-US" altLang="zh-TW" dirty="0"/>
              <a:t>2</a:t>
            </a:r>
            <a:r>
              <a:rPr lang="zh-TW" altLang="en-US" dirty="0"/>
              <a:t>月份营业收入远远小于其它月份。我试图用</a:t>
            </a:r>
            <a:r>
              <a:rPr lang="en-US" altLang="zh-TW" dirty="0" err="1"/>
              <a:t>spss</a:t>
            </a:r>
            <a:r>
              <a:rPr lang="zh-TW" altLang="en-US" dirty="0"/>
              <a:t>、</a:t>
            </a:r>
            <a:r>
              <a:rPr lang="en-US" altLang="zh-TW" dirty="0" err="1"/>
              <a:t>sas</a:t>
            </a:r>
            <a:r>
              <a:rPr lang="zh-TW" altLang="en-US" dirty="0"/>
              <a:t>中的数据挖掘模型找出原因但至今无果。扫地阿姨弱弱的说“</a:t>
            </a:r>
            <a:r>
              <a:rPr lang="en-US" altLang="zh-TW" dirty="0"/>
              <a:t>2</a:t>
            </a:r>
            <a:r>
              <a:rPr lang="zh-TW" altLang="en-US" dirty="0"/>
              <a:t>月份是春节，几乎所有的公司半个月无人上班</a:t>
            </a:r>
            <a:r>
              <a:rPr lang="en-US" altLang="zh-TW" dirty="0" smtClean="0"/>
              <a:t>…</a:t>
            </a:r>
            <a:r>
              <a:rPr lang="zh-TW" altLang="en-US" dirty="0" smtClean="0"/>
              <a:t>”我勒个去</a:t>
            </a:r>
            <a:r>
              <a:rPr lang="en-US" altLang="zh-TW" dirty="0"/>
              <a:t>…..</a:t>
            </a:r>
            <a:r>
              <a:rPr lang="zh-TW" altLang="en-US" dirty="0" smtClean="0"/>
              <a:t>！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09098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H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istory of </a:t>
            </a:r>
            <a:r>
              <a:rPr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Data </a:t>
            </a:r>
            <a:r>
              <a:rPr sz="64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science</a:t>
            </a:r>
          </a:p>
        </p:txBody>
      </p:sp>
      <p:pic>
        <p:nvPicPr>
          <p:cNvPr id="4" name="Picture 3" descr="150px-Peterna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949" y="3242634"/>
            <a:ext cx="1905000" cy="2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2153" y="6637933"/>
            <a:ext cx="381414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Peter </a:t>
            </a:r>
            <a:r>
              <a:rPr lang="de-DE" dirty="0" smtClean="0"/>
              <a:t>Naur,1960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02400" y="4520750"/>
            <a:ext cx="65024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Concise Survey of Computer </a:t>
            </a:r>
            <a:r>
              <a:rPr lang="en-US" dirty="0" smtClean="0"/>
              <a:t>Methods,1974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43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0" y="2580336"/>
            <a:ext cx="11480800" cy="271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indent="228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indent="457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indent="685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indent="9144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  <a:lvl6pPr indent="11430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6pPr>
            <a:lvl7pPr indent="1371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7pPr>
            <a:lvl8pPr indent="1600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8pPr>
            <a:lvl9pPr indent="1828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dirty="0"/>
              <a:t>Statistics = data science?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Data science</a:t>
            </a:r>
            <a:endParaRPr lang="en-US" dirty="0"/>
          </a:p>
        </p:txBody>
      </p:sp>
      <p:pic>
        <p:nvPicPr>
          <p:cNvPr id="6" name="Picture 5" descr="220px-C.F._Jeff_Wu_at_Chinese_Academy_of_Sciences_2011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989" y="5842532"/>
            <a:ext cx="2105969" cy="31589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66382" y="6915754"/>
            <a:ext cx="416596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C.F. Jeff </a:t>
            </a:r>
            <a:r>
              <a:rPr lang="en-US" dirty="0" smtClean="0"/>
              <a:t>Wu,1997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45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762000" y="2413000"/>
            <a:ext cx="11480800" cy="6362700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812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>
              <a:defRPr sz="1800">
                <a:effectLst/>
              </a:defRPr>
            </a:pPr>
            <a:endParaRPr lang="en-US" altLang="zh-CN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L="0" indent="0" algn="l">
              <a:buNone/>
              <a:defRPr sz="1800">
                <a:effectLst/>
              </a:defRPr>
            </a:pPr>
            <a:endParaRPr lang="en-US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620" y="5111189"/>
            <a:ext cx="102592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914400" y="2565400"/>
            <a:ext cx="11480800" cy="2152620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812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marL="0" indent="0" algn="l">
              <a:buNone/>
              <a:defRPr sz="1800">
                <a:effectLst/>
              </a:defRPr>
            </a:pP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2008, DJ </a:t>
            </a:r>
            <a:r>
              <a:rPr lang="en-US" altLang="zh-CN" sz="3600" dirty="0" err="1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Patil</a:t>
            </a:r>
            <a:r>
              <a:rPr lang="en-US" altLang="zh-CN" sz="36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 and Jeff </a:t>
            </a:r>
            <a:r>
              <a:rPr lang="en-US" altLang="zh-CN" sz="3600" dirty="0" err="1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Hammerbacher</a:t>
            </a:r>
            <a:r>
              <a:rPr lang="en-US" altLang="zh-CN" sz="36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used the term "data scientist" to define their jobs at LinkedIn and Facebook,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respectively.</a:t>
            </a:r>
            <a:endParaRPr lang="en-US" altLang="zh-CN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L="0" indent="0" algn="l">
              <a:buNone/>
              <a:defRPr sz="1800">
                <a:effectLst/>
              </a:defRPr>
            </a:pPr>
            <a:endParaRPr lang="en-US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0" y="4515952"/>
            <a:ext cx="11480800" cy="271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indent="228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indent="457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indent="685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indent="9144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  <a:lvl6pPr indent="11430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6pPr>
            <a:lvl7pPr indent="1371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7pPr>
            <a:lvl8pPr indent="1600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8pPr>
            <a:lvl9pPr indent="1828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dirty="0" smtClean="0"/>
              <a:t>Data Scientists</a:t>
            </a:r>
            <a:endParaRPr lang="en-US" dirty="0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</p:spPr>
        <p:txBody>
          <a:bodyPr/>
          <a:lstStyle/>
          <a:p>
            <a:r>
              <a:rPr lang="en-US" dirty="0" smtClean="0"/>
              <a:t>History of 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528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63851" y="7903458"/>
            <a:ext cx="65024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johnsonzhj</a:t>
            </a:r>
            <a:r>
              <a:rPr lang="en-US" smtClean="0"/>
              <a:t>/R-course-2017-</a:t>
            </a:r>
            <a:r>
              <a:rPr lang="en-US" altLang="zh-CN" smtClean="0"/>
              <a:t>winter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13004800" cy="54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70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Data science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762000" y="2413000"/>
            <a:ext cx="11480800" cy="6362700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812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W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hat is data science?</a:t>
            </a:r>
          </a:p>
          <a:p>
            <a:pPr algn="l">
              <a:defRPr sz="1800">
                <a:effectLst/>
              </a:defRPr>
            </a:pP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Data </a:t>
            </a:r>
            <a:r>
              <a:rPr lang="en-US" altLang="zh-CN" sz="36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Science is the extraction of</a:t>
            </a:r>
            <a:r>
              <a:rPr lang="en-US" altLang="zh-CN" sz="3600" b="1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 knowledge</a:t>
            </a:r>
            <a:r>
              <a:rPr lang="en-US" altLang="zh-CN" sz="36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 from </a:t>
            </a:r>
            <a:r>
              <a:rPr lang="en-US" altLang="zh-CN" sz="3600" b="1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large volumes of data</a:t>
            </a:r>
            <a:r>
              <a:rPr lang="en-US" altLang="zh-CN" sz="36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 that are structured or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unstructured</a:t>
            </a:r>
            <a:r>
              <a:rPr lang="en-US" altLang="zh-CN" sz="36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which </a:t>
            </a:r>
            <a:r>
              <a:rPr lang="en-US" altLang="zh-CN" sz="36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is a continuation of the field data mining and predictive analytics, also known as knowledge discovery and data mining (KDD)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.</a:t>
            </a:r>
          </a:p>
          <a:p>
            <a:pPr algn="l">
              <a:defRPr sz="1800">
                <a:effectLst/>
              </a:defRPr>
            </a:pPr>
            <a:r>
              <a:rPr lang="zh-CN" altLang="en-US" sz="3600" dirty="0" smtClean="0">
                <a:solidFill>
                  <a:schemeClr val="tx1"/>
                </a:solidFill>
                <a:effectLst/>
                <a:latin typeface="宋体"/>
                <a:ea typeface="宋体"/>
                <a:cs typeface="宋体"/>
              </a:rPr>
              <a:t>使用科学的方法从数据中获取知识的学科</a:t>
            </a:r>
            <a:endParaRPr lang="en-US" altLang="zh-CN" sz="3600" dirty="0" smtClean="0">
              <a:solidFill>
                <a:schemeClr val="tx1"/>
              </a:solidFill>
              <a:effectLst/>
              <a:latin typeface="宋体"/>
              <a:ea typeface="宋体"/>
              <a:cs typeface="宋体"/>
            </a:endParaRPr>
          </a:p>
          <a:p>
            <a:pPr algn="l">
              <a:defRPr sz="1800">
                <a:effectLst/>
              </a:defRPr>
            </a:pPr>
            <a:endParaRPr lang="en-US" altLang="zh-CN" sz="3600" dirty="0" smtClean="0">
              <a:solidFill>
                <a:schemeClr val="tx1"/>
              </a:solidFill>
              <a:effectLst/>
              <a:latin typeface="宋体"/>
              <a:ea typeface="宋体"/>
              <a:cs typeface="宋体"/>
            </a:endParaRPr>
          </a:p>
          <a:p>
            <a:pPr marL="0" indent="0" algn="l">
              <a:buNone/>
              <a:defRPr sz="1800">
                <a:effectLst/>
              </a:defRPr>
            </a:pPr>
            <a:endParaRPr lang="en-US" altLang="zh-CN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marL="0" indent="0" algn="l">
              <a:buNone/>
              <a:defRPr sz="1800">
                <a:effectLst/>
              </a:defRPr>
            </a:pPr>
            <a:endParaRPr lang="en-US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4210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9-08 at 上午9.5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3432102"/>
            <a:ext cx="12903200" cy="3721100"/>
          </a:xfrm>
          <a:prstGeom prst="rect">
            <a:avLst/>
          </a:prstGeom>
        </p:spPr>
      </p:pic>
      <p:sp>
        <p:nvSpPr>
          <p:cNvPr id="5" name="Shape 42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1041474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境界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1999" y="2783920"/>
            <a:ext cx="12078511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FFFFFF"/>
                </a:solidFill>
                <a:effectLst/>
                <a:latin typeface="arial" charset="0"/>
              </a:rPr>
              <a:t>第一重境界：昨夜西风凋碧树。独上高楼，望尽天涯路</a:t>
            </a:r>
            <a:r>
              <a:rPr lang="zh-CN" altLang="en-US" dirty="0" smtClean="0">
                <a:solidFill>
                  <a:srgbClr val="FFFFFF"/>
                </a:solidFill>
                <a:effectLst/>
                <a:latin typeface="arial" charset="0"/>
              </a:rPr>
              <a:t>；</a:t>
            </a:r>
            <a:endParaRPr lang="en-US" altLang="zh-CN" dirty="0" smtClean="0">
              <a:solidFill>
                <a:srgbClr val="FFFFFF"/>
              </a:solidFill>
              <a:effectLst/>
              <a:latin typeface="arial" charset="0"/>
            </a:endParaRPr>
          </a:p>
          <a:p>
            <a:pPr algn="l"/>
            <a:endParaRPr lang="zh-CN" altLang="en-US" dirty="0">
              <a:solidFill>
                <a:srgbClr val="FFFFFF"/>
              </a:solidFill>
              <a:effectLst/>
              <a:latin typeface="arial" charset="0"/>
            </a:endParaRPr>
          </a:p>
          <a:p>
            <a:pPr algn="l"/>
            <a:r>
              <a:rPr lang="zh-CN" altLang="en-US" dirty="0">
                <a:solidFill>
                  <a:srgbClr val="FFFFFF"/>
                </a:solidFill>
                <a:effectLst/>
                <a:latin typeface="arial" charset="0"/>
              </a:rPr>
              <a:t>第二重境界：衣带渐宽终不悔，为伊消得人憔悴；</a:t>
            </a:r>
          </a:p>
          <a:p>
            <a:pPr algn="l"/>
            <a:endParaRPr lang="en-US" altLang="zh-CN" dirty="0" smtClean="0">
              <a:solidFill>
                <a:srgbClr val="FFFFFF"/>
              </a:solidFill>
              <a:effectLst/>
              <a:latin typeface="arial" charset="0"/>
            </a:endParaRPr>
          </a:p>
          <a:p>
            <a:pPr algn="l"/>
            <a:r>
              <a:rPr lang="zh-CN" altLang="en-US" dirty="0" smtClean="0">
                <a:solidFill>
                  <a:srgbClr val="FFFFFF"/>
                </a:solidFill>
                <a:effectLst/>
                <a:latin typeface="arial" charset="0"/>
              </a:rPr>
              <a:t>第三</a:t>
            </a:r>
            <a:r>
              <a:rPr lang="zh-CN" altLang="en-US" dirty="0">
                <a:solidFill>
                  <a:srgbClr val="FFFFFF"/>
                </a:solidFill>
                <a:effectLst/>
                <a:latin typeface="arial" charset="0"/>
              </a:rPr>
              <a:t>重境界：众里寻他千百度，蓦然回首，那人却在灯火阑珊处</a:t>
            </a:r>
            <a:r>
              <a:rPr lang="zh-CN" altLang="en-US" dirty="0" smtClean="0">
                <a:solidFill>
                  <a:srgbClr val="FFFFFF"/>
                </a:solidFill>
                <a:effectLst/>
                <a:latin typeface="arial" charset="0"/>
              </a:rPr>
              <a:t>。</a:t>
            </a:r>
            <a:endParaRPr lang="en-US" altLang="zh-CN" dirty="0" smtClean="0">
              <a:solidFill>
                <a:srgbClr val="FFFFFF"/>
              </a:solidFill>
              <a:effectLst/>
              <a:latin typeface="arial" charset="0"/>
            </a:endParaRPr>
          </a:p>
          <a:p>
            <a:pPr algn="l"/>
            <a:endParaRPr lang="en-US" altLang="zh-CN" b="0" i="0" dirty="0">
              <a:solidFill>
                <a:srgbClr val="FFFFFF"/>
              </a:solidFill>
              <a:effectLst/>
              <a:latin typeface="arial" charset="0"/>
            </a:endParaRPr>
          </a:p>
          <a:p>
            <a:pPr algn="r"/>
            <a:r>
              <a:rPr lang="en-US" altLang="zh-CN" dirty="0" smtClean="0">
                <a:solidFill>
                  <a:srgbClr val="FFFFFF"/>
                </a:solidFill>
                <a:effectLst/>
                <a:latin typeface="arial" charset="0"/>
              </a:rPr>
              <a:t>--</a:t>
            </a:r>
            <a:r>
              <a:rPr lang="zh-CN" altLang="en-US" dirty="0" smtClean="0">
                <a:solidFill>
                  <a:srgbClr val="FFFFFF"/>
                </a:solidFill>
                <a:effectLst/>
                <a:latin typeface="arial" charset="0"/>
              </a:rPr>
              <a:t>王国维 </a:t>
            </a:r>
            <a:r>
              <a:rPr lang="en-US" altLang="zh-CN" dirty="0" smtClean="0">
                <a:solidFill>
                  <a:srgbClr val="FFFFFF"/>
                </a:solidFill>
                <a:effectLst/>
                <a:latin typeface="arial" charset="0"/>
              </a:rPr>
              <a:t>《</a:t>
            </a:r>
            <a:r>
              <a:rPr lang="zh-CN" altLang="en-US" dirty="0" smtClean="0">
                <a:solidFill>
                  <a:srgbClr val="FFFFFF"/>
                </a:solidFill>
                <a:effectLst/>
                <a:latin typeface="arial" charset="0"/>
              </a:rPr>
              <a:t>人间词话</a:t>
            </a:r>
            <a:r>
              <a:rPr lang="en-US" altLang="zh-CN" dirty="0" smtClean="0">
                <a:solidFill>
                  <a:srgbClr val="FFFFFF"/>
                </a:solidFill>
                <a:effectLst/>
                <a:latin typeface="arial" charset="0"/>
              </a:rPr>
              <a:t>》</a:t>
            </a:r>
            <a:endParaRPr lang="zh-CN" altLang="en-US" b="0" i="0" dirty="0">
              <a:solidFill>
                <a:srgbClr val="FFFFFF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442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境界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1999" y="2783920"/>
            <a:ext cx="1207851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l">
              <a:buAutoNum type="arabicPeriod"/>
            </a:pPr>
            <a:r>
              <a:rPr lang="en-US" altLang="zh-CN" dirty="0" smtClean="0">
                <a:solidFill>
                  <a:srgbClr val="FFFFFF"/>
                </a:solidFill>
                <a:effectLst/>
                <a:latin typeface="arial" charset="0"/>
              </a:rPr>
              <a:t>Run the</a:t>
            </a:r>
            <a:r>
              <a:rPr lang="zh-CN" altLang="en-US" dirty="0" smtClean="0">
                <a:solidFill>
                  <a:srgbClr val="FFFFFF"/>
                </a:solidFill>
                <a:effectLst/>
                <a:latin typeface="arial" charset="0"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effectLst/>
                <a:latin typeface="arial" charset="0"/>
              </a:rPr>
              <a:t>analysis</a:t>
            </a:r>
          </a:p>
          <a:p>
            <a:pPr marL="742950" indent="-742950" algn="l">
              <a:buAutoNum type="arabicPeriod"/>
            </a:pPr>
            <a:r>
              <a:rPr lang="en-US" altLang="zh-CN" dirty="0" smtClean="0">
                <a:solidFill>
                  <a:srgbClr val="FFFFFF"/>
                </a:solidFill>
                <a:effectLst/>
                <a:latin typeface="arial" charset="0"/>
              </a:rPr>
              <a:t>Understand</a:t>
            </a:r>
            <a:r>
              <a:rPr lang="zh-CN" altLang="en-US" dirty="0" smtClean="0">
                <a:solidFill>
                  <a:srgbClr val="FFFFFF"/>
                </a:solidFill>
                <a:effectLst/>
                <a:latin typeface="arial" charset="0"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effectLst/>
                <a:latin typeface="arial" charset="0"/>
              </a:rPr>
              <a:t>the principle</a:t>
            </a:r>
          </a:p>
          <a:p>
            <a:pPr marL="742950" indent="-742950" algn="l">
              <a:buAutoNum type="arabicPeriod"/>
            </a:pPr>
            <a:r>
              <a:rPr lang="en-US" altLang="zh-CN" dirty="0" smtClean="0">
                <a:solidFill>
                  <a:srgbClr val="FFFFFF"/>
                </a:solidFill>
                <a:effectLst/>
                <a:latin typeface="arial" charset="0"/>
              </a:rPr>
              <a:t>Create your own analysis</a:t>
            </a:r>
            <a:r>
              <a:rPr lang="zh-CN" altLang="en-US" dirty="0" smtClean="0">
                <a:solidFill>
                  <a:srgbClr val="FFFFFF"/>
                </a:solidFill>
                <a:effectLst/>
                <a:latin typeface="arial" charset="0"/>
              </a:rPr>
              <a:t>： </a:t>
            </a:r>
            <a:r>
              <a:rPr lang="en-US" altLang="zh-CN" dirty="0" smtClean="0">
                <a:solidFill>
                  <a:srgbClr val="FFFFFF"/>
                </a:solidFill>
                <a:effectLst/>
                <a:latin typeface="arial" charset="0"/>
              </a:rPr>
              <a:t>tourism</a:t>
            </a:r>
            <a:endParaRPr lang="zh-CN" altLang="en-US" dirty="0">
              <a:solidFill>
                <a:srgbClr val="FFFFFF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00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data?</a:t>
            </a:r>
            <a:endParaRPr lang="en-US" dirty="0"/>
          </a:p>
        </p:txBody>
      </p:sp>
      <p:pic>
        <p:nvPicPr>
          <p:cNvPr id="3" name="Picture 2" descr="lena_secret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74" y="2931987"/>
            <a:ext cx="4336463" cy="43250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20913" y="8167492"/>
            <a:ext cx="8074166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First Lady of the </a:t>
            </a:r>
            <a:r>
              <a:rPr lang="en-US" dirty="0" err="1" smtClean="0"/>
              <a:t>Internet:Lenna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len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58" y="3006142"/>
            <a:ext cx="4250896" cy="4250896"/>
          </a:xfrm>
          <a:prstGeom prst="rect">
            <a:avLst/>
          </a:prstGeom>
        </p:spPr>
      </p:pic>
      <p:pic>
        <p:nvPicPr>
          <p:cNvPr id="4" name="Picture 3" descr="Screen Shot 2015-09-08 at 下午9.41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63" y="3128151"/>
            <a:ext cx="85852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50th Anniversary IS&amp;T conference</a:t>
            </a:r>
          </a:p>
        </p:txBody>
      </p:sp>
      <p:pic>
        <p:nvPicPr>
          <p:cNvPr id="4" name="Picture 3" descr="vis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47" y="3338238"/>
            <a:ext cx="5984266" cy="482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64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 YOU Ready?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762000" y="1438308"/>
            <a:ext cx="11480800" cy="519006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What?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Why?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How?</a:t>
            </a:r>
          </a:p>
        </p:txBody>
      </p:sp>
      <p:sp>
        <p:nvSpPr>
          <p:cNvPr id="46" name="Shape 46"/>
          <p:cNvSpPr/>
          <p:nvPr/>
        </p:nvSpPr>
        <p:spPr>
          <a:xfrm>
            <a:off x="499415" y="7909527"/>
            <a:ext cx="12310771" cy="1080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The very beginning mind itself is the most accomplished mind </a:t>
            </a:r>
            <a:r>
              <a:rPr sz="3200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of</a:t>
            </a:r>
            <a:endParaRPr lang="en-US" sz="3200" dirty="0" smtClean="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sz="3200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true enlightenment   </a:t>
            </a:r>
          </a:p>
        </p:txBody>
      </p:sp>
      <p:sp>
        <p:nvSpPr>
          <p:cNvPr id="47" name="Shape 47"/>
          <p:cNvSpPr/>
          <p:nvPr/>
        </p:nvSpPr>
        <p:spPr>
          <a:xfrm>
            <a:off x="5503913" y="8801099"/>
            <a:ext cx="7381774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—-Avatamsaka Sutra（华严经） </a:t>
            </a:r>
          </a:p>
        </p:txBody>
      </p:sp>
      <p:pic>
        <p:nvPicPr>
          <p:cNvPr id="48" name="9-150225151510W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6167" y="3585633"/>
            <a:ext cx="4767776" cy="3708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2" animBg="1" advAuto="0"/>
      <p:bldP spid="47" grpId="3" animBg="1" advAuto="0"/>
      <p:bldP spid="48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762000" y="24765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What is R?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xfrm>
            <a:off x="1286933" y="1928283"/>
            <a:ext cx="11480801" cy="6362701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 letter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 movie ratings？</a:t>
            </a:r>
          </a:p>
        </p:txBody>
      </p:sp>
      <p:pic>
        <p:nvPicPr>
          <p:cNvPr id="52" name="film_ratings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337951"/>
            <a:ext cx="5292822" cy="684891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6"/>
          <p:cNvSpPr/>
          <p:nvPr/>
        </p:nvSpPr>
        <p:spPr>
          <a:xfrm>
            <a:off x="5384530" y="5803857"/>
            <a:ext cx="503224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400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Robert Gentleman and Ross Ihaka </a:t>
            </a:r>
          </a:p>
        </p:txBody>
      </p:sp>
      <p:pic>
        <p:nvPicPr>
          <p:cNvPr id="6" name="07program.600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2193" y="2846587"/>
            <a:ext cx="4636923" cy="2318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1" build="p" bldLvl="5" animBg="1" advAuto="0"/>
      <p:bldP spid="52" grpId="2" animBg="1" advAuto="0"/>
      <p:bldP spid="5" grpId="0" animBg="1" advAuto="0"/>
      <p:bldP spid="6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What’s</a:t>
            </a:r>
            <a:r>
              <a:rPr lang="zh-CN" alt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R?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pic>
        <p:nvPicPr>
          <p:cNvPr id="2" name="RevolutionAnalytics_Whatis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49159"/>
            <a:ext cx="13004800" cy="73152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 language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 anchorCtr="0"/>
          <a:lstStyle/>
          <a:p>
            <a:pPr marL="365759" lvl="0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4800" dirty="0">
                <a:solidFill>
                  <a:srgbClr val="EBEBEB"/>
                </a:solidFill>
                <a:effectLst>
                  <a:outerShdw blurRad="45720" dist="22860" dir="5400000" rotWithShape="0">
                    <a:srgbClr val="000000"/>
                  </a:outerShdw>
                </a:effectLst>
              </a:rPr>
              <a:t>R is a language and environment for statistical computing and graphics</a:t>
            </a:r>
          </a:p>
          <a:p>
            <a:pPr marL="365759" lvl="0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3059" dirty="0">
              <a:solidFill>
                <a:srgbClr val="EBEBEB"/>
              </a:solidFill>
              <a:effectLst>
                <a:outerShdw blurRad="45720" dist="22860" dir="5400000" rotWithShape="0">
                  <a:srgbClr val="000000"/>
                </a:outerShdw>
              </a:effectLst>
            </a:endParaRPr>
          </a:p>
        </p:txBody>
      </p:sp>
      <p:sp>
        <p:nvSpPr>
          <p:cNvPr id="63" name="Shape 63"/>
          <p:cNvSpPr/>
          <p:nvPr/>
        </p:nvSpPr>
        <p:spPr>
          <a:xfrm>
            <a:off x="3154392" y="5248015"/>
            <a:ext cx="5917083" cy="125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effectLst/>
              </a:defRPr>
            </a:pPr>
            <a:r>
              <a:rPr sz="3800" u="sng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hlinkClick r:id="rId2"/>
              </a:rPr>
              <a:t>https://cran.r-project.org/</a:t>
            </a:r>
            <a:endParaRPr sz="3800" dirty="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1" build="p" bldLvl="5" animBg="1" advAuto="0"/>
      <p:bldP spid="63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0" y="3289300"/>
            <a:ext cx="5626101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" name="Picture 2" descr="c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50" y="3289300"/>
            <a:ext cx="5626101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Shape 34"/>
          <p:cNvSpPr/>
          <p:nvPr/>
        </p:nvSpPr>
        <p:spPr>
          <a:xfrm>
            <a:off x="3920831" y="691378"/>
            <a:ext cx="516314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C</a:t>
            </a:r>
            <a:r>
              <a:rPr lang="en-US" altLang="zh-CN" sz="6000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ognitive bias</a:t>
            </a:r>
            <a:endParaRPr sz="6000" dirty="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2754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altLang="zh-CN" dirty="0" smtClean="0"/>
              <a:t>hy</a:t>
            </a:r>
            <a:r>
              <a:rPr lang="zh-CN" altLang="en-US" dirty="0" smtClean="0"/>
              <a:t> </a:t>
            </a:r>
            <a:r>
              <a:rPr lang="en-US" altLang="zh-CN" dirty="0" smtClean="0"/>
              <a:t>R?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762000" y="2413000"/>
            <a:ext cx="11480800" cy="6362700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812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Statistics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: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SAS</a:t>
            </a: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Computer science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: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Fortran</a:t>
            </a: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Domain knowledge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：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Excel (VBA)</a:t>
            </a: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Machine learning: Python(</a:t>
            </a:r>
            <a:r>
              <a:rPr lang="en-US" sz="3600" dirty="0" err="1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scikit</a:t>
            </a: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-learn)</a:t>
            </a: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Traditional data analysis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(SPSS)</a:t>
            </a: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Business intelligence</a:t>
            </a:r>
            <a:r>
              <a:rPr lang="zh-CN" alt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(</a:t>
            </a:r>
            <a:r>
              <a:rPr lang="en-US" altLang="zh-CN" sz="3600" dirty="0" err="1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RapidMiner,SAP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, ORACLE, IBM)</a:t>
            </a:r>
            <a:endParaRPr lang="en-US" sz="3600" dirty="0" smtClean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endParaRPr lang="en-US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9850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Why R?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1168400" y="2438805"/>
            <a:ext cx="11480800" cy="6362700"/>
          </a:xfrm>
          <a:prstGeom prst="rect">
            <a:avLst/>
          </a:prstGeom>
        </p:spPr>
        <p:txBody>
          <a:bodyPr anchor="t"/>
          <a:lstStyle/>
          <a:p>
            <a:pPr marL="358588" lvl="0" indent="-358588"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rPr>
              <a:t>Excel</a:t>
            </a:r>
          </a:p>
          <a:p>
            <a:pPr marL="358588" lvl="0" indent="-358588"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rPr>
              <a:t>SPSS</a:t>
            </a:r>
          </a:p>
          <a:p>
            <a:pPr marL="358588" lvl="0" indent="-358588"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rPr>
              <a:t>Stata</a:t>
            </a:r>
          </a:p>
          <a:p>
            <a:pPr marL="358588" lvl="0" indent="-358588"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rPr>
              <a:t>SAS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092" y="3285382"/>
            <a:ext cx="7600547" cy="46306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09091" y="8475246"/>
            <a:ext cx="317106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disdain chain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Microsoft_Office_Excel_20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4552" y="3406478"/>
            <a:ext cx="5672798" cy="3902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MultiDevice_excel_350px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399" y="4195812"/>
            <a:ext cx="4445001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400" b="1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E</a:t>
            </a:r>
            <a:r>
              <a:rPr lang="en-US" sz="5400" b="0" dirty="0" smtClean="0">
                <a:solidFill>
                  <a:srgbClr val="EBEBEB"/>
                </a:solidFill>
                <a:effectLst/>
              </a:rPr>
              <a:t>xcel</a:t>
            </a:r>
            <a:r>
              <a:rPr lang="en-US" sz="5400" b="1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: Domain knowledge</a:t>
            </a:r>
            <a:endParaRPr sz="5400" b="1" dirty="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24547" y="7506307"/>
            <a:ext cx="6853158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VBA</a:t>
            </a:r>
          </a:p>
          <a:p>
            <a:pPr algn="l"/>
            <a:r>
              <a:rPr lang="en-US" dirty="0" smtClean="0"/>
              <a:t>R</a:t>
            </a:r>
            <a:r>
              <a:rPr lang="nl-NL" dirty="0" err="1" smtClean="0"/>
              <a:t>egression</a:t>
            </a:r>
            <a:r>
              <a:rPr lang="nl-NL" dirty="0" smtClean="0"/>
              <a:t>: Analysis </a:t>
            </a:r>
            <a:r>
              <a:rPr lang="nl-NL" dirty="0" err="1" smtClean="0"/>
              <a:t>ToolPak</a:t>
            </a:r>
            <a:endParaRPr lang="nl-NL" dirty="0" smtClean="0"/>
          </a:p>
          <a:p>
            <a:pPr algn="l"/>
            <a:r>
              <a:rPr lang="nl-NL" dirty="0" smtClean="0"/>
              <a:t>M</a:t>
            </a:r>
            <a:r>
              <a:rPr lang="en-US" altLang="zh-CN" dirty="0" smtClean="0"/>
              <a:t>ac:</a:t>
            </a:r>
            <a:r>
              <a:rPr lang="nl-NL" dirty="0" smtClean="0"/>
              <a:t>S</a:t>
            </a:r>
            <a:r>
              <a:rPr lang="en-US" altLang="zh-CN" dirty="0" err="1" smtClean="0"/>
              <a:t>tatPlus</a:t>
            </a:r>
            <a:r>
              <a:rPr lang="nl-NL" dirty="0" smtClean="0"/>
              <a:t> 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400" b="1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SPSS</a:t>
            </a:r>
            <a:r>
              <a:rPr lang="en-US" sz="5400" dirty="0">
                <a:solidFill>
                  <a:srgbClr val="EBEBEB"/>
                </a:solidFill>
                <a:effectLst/>
                <a:latin typeface="Times New Roman"/>
                <a:cs typeface="Times New Roman"/>
              </a:rPr>
              <a:t>:</a:t>
            </a:r>
            <a:r>
              <a:rPr lang="en-US" sz="5400" dirty="0" smtClean="0">
                <a:solidFill>
                  <a:srgbClr val="EBEBEB"/>
                </a:solidFill>
                <a:effectLst/>
                <a:latin typeface="Times New Roman"/>
                <a:cs typeface="Times New Roman"/>
              </a:rPr>
              <a:t>Traditional </a:t>
            </a:r>
            <a:r>
              <a:rPr lang="en-US" sz="5400" dirty="0">
                <a:solidFill>
                  <a:srgbClr val="EBEBEB"/>
                </a:solidFill>
                <a:effectLst/>
                <a:latin typeface="Times New Roman"/>
                <a:cs typeface="Times New Roman"/>
              </a:rPr>
              <a:t>data </a:t>
            </a:r>
            <a:r>
              <a:rPr lang="en-US" sz="5400" dirty="0" smtClean="0">
                <a:solidFill>
                  <a:srgbClr val="EBEBEB"/>
                </a:solidFill>
                <a:effectLst/>
                <a:latin typeface="Times New Roman"/>
                <a:cs typeface="Times New Roman"/>
              </a:rPr>
              <a:t>analysis</a:t>
            </a:r>
            <a:r>
              <a:rPr lang="zh-CN" altLang="en-US" sz="5400" dirty="0" smtClean="0">
                <a:solidFill>
                  <a:srgbClr val="EBEBEB"/>
                </a:solidFill>
                <a:effectLst/>
                <a:latin typeface="Times New Roman"/>
                <a:cs typeface="Times New Roman"/>
              </a:rPr>
              <a:t> </a:t>
            </a:r>
            <a:endParaRPr sz="5400" b="1" dirty="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pic>
        <p:nvPicPr>
          <p:cNvPr id="73" name="300px-Spss-19-screensho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1786" y="4656667"/>
            <a:ext cx="4806971" cy="3701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bm-spss-statistics-1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188" y="6801357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524206" y="2741083"/>
            <a:ext cx="8822532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lvl="0" indent="-342900" algn="just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32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SPSS</a:t>
            </a:r>
            <a:r>
              <a: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（</a:t>
            </a:r>
            <a:r>
              <a:rPr sz="32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Product and Service Solutions) </a:t>
            </a:r>
          </a:p>
          <a:p>
            <a:pPr marL="342900" lvl="0" indent="-342900" algn="just" defTabSz="457200">
              <a:defRPr sz="1800">
                <a:solidFill>
                  <a:srgbClr val="000000"/>
                </a:solidFill>
                <a:effectLst/>
              </a:defRPr>
            </a:pP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3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medicine, psychology and social sciences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8" y="4910115"/>
            <a:ext cx="1244600" cy="1244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5532415"/>
            <a:ext cx="1924050" cy="2362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91600" y="4539029"/>
            <a:ext cx="218681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effectLst/>
                <a:latin typeface="Arial" charset="0"/>
              </a:rPr>
              <a:t>Modeler</a:t>
            </a:r>
            <a:r>
              <a:rPr lang="en-US" dirty="0">
                <a:solidFill>
                  <a:srgbClr val="FFFFFF"/>
                </a:solidFill>
                <a:effectLst/>
                <a:latin typeface="Arial" charset="0"/>
              </a:rPr>
              <a:t> 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400" b="1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"/>
                <a:cs typeface="Helvetica"/>
              </a:rPr>
              <a:t>SAS</a:t>
            </a:r>
            <a:r>
              <a:rPr lang="en-US" sz="5400" b="1" dirty="0" smtClean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"/>
                <a:cs typeface="Helvetica"/>
              </a:rPr>
              <a:t>:</a:t>
            </a:r>
            <a:r>
              <a:rPr lang="en-US" sz="5400" dirty="0" smtClean="0">
                <a:solidFill>
                  <a:srgbClr val="EBEBEB"/>
                </a:solidFill>
                <a:effectLst/>
                <a:latin typeface="Helvetica"/>
                <a:cs typeface="Helvetica"/>
              </a:rPr>
              <a:t>Statistics</a:t>
            </a:r>
            <a:endParaRPr sz="5400" b="1" dirty="0"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479718" y="2120899"/>
            <a:ext cx="8513565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2900" lvl="0" indent="-342900" algn="just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32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SAS is  short form Statistical Analysis System。</a:t>
            </a:r>
          </a:p>
          <a:p>
            <a:pPr marL="342900" lvl="0" indent="-342900" algn="just" defTabSz="457200">
              <a:defRPr sz="1800">
                <a:solidFill>
                  <a:srgbClr val="000000"/>
                </a:solidFill>
                <a:effectLst/>
              </a:defRPr>
            </a:pPr>
            <a:endParaRPr sz="32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base-sas-2-ful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5726" y="3820863"/>
            <a:ext cx="4789074" cy="328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download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1908" y="1435358"/>
            <a:ext cx="2387309" cy="95224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479718" y="3316655"/>
            <a:ext cx="67846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defTabSz="457200">
              <a:defRPr sz="1800">
                <a:solidFill>
                  <a:srgbClr val="000000"/>
                </a:solidFill>
                <a:effectLst/>
              </a:defRPr>
            </a:pPr>
            <a:r>
              <a:rPr lang="zh-TW" altLang="en-US" sz="4000" b="1" dirty="0">
                <a:solidFill>
                  <a:srgbClr val="FFFFFF"/>
                </a:solidFill>
                <a:latin typeface="宋体"/>
                <a:ea typeface="宋体"/>
                <a:cs typeface="宋体"/>
                <a:sym typeface="Helvetica"/>
              </a:rPr>
              <a:t>权威</a:t>
            </a:r>
            <a:r>
              <a:rPr lang="zh-TW" altLang="en-US" sz="4000" b="1" dirty="0">
                <a:solidFill>
                  <a:srgbClr val="FFFFFF"/>
                </a:solidFill>
                <a:latin typeface="宋体"/>
                <a:ea typeface="宋体"/>
                <a:cs typeface="宋体"/>
                <a:sym typeface="Times New Roman"/>
              </a:rPr>
              <a:t>、</a:t>
            </a:r>
            <a:r>
              <a:rPr lang="zh-TW" altLang="en-US" sz="4000" b="1" dirty="0">
                <a:solidFill>
                  <a:srgbClr val="FFFFFF"/>
                </a:solidFill>
                <a:latin typeface="宋体"/>
                <a:ea typeface="宋体"/>
                <a:cs typeface="宋体"/>
                <a:sym typeface="Helvetica"/>
              </a:rPr>
              <a:t>许多美国公司使用。</a:t>
            </a:r>
            <a:endParaRPr lang="zh-TW" altLang="en-US" sz="4000" b="1" dirty="0">
              <a:solidFill>
                <a:srgbClr val="FFFFFF"/>
              </a:solidFill>
              <a:latin typeface="宋体"/>
              <a:ea typeface="宋体"/>
              <a:cs typeface="宋体"/>
              <a:sym typeface="Times New Roman"/>
            </a:endParaRPr>
          </a:p>
          <a:p>
            <a:pPr marL="342900" lvl="0" indent="-342900" algn="just" defTabSz="457200">
              <a:defRPr sz="1800">
                <a:solidFill>
                  <a:srgbClr val="000000"/>
                </a:solidFill>
                <a:effectLst/>
              </a:defRPr>
            </a:pPr>
            <a:r>
              <a:rPr lang="zh-TW" altLang="en-US" sz="4000" b="1" dirty="0">
                <a:solidFill>
                  <a:srgbClr val="FFFFFF"/>
                </a:solidFill>
                <a:latin typeface="宋体"/>
                <a:ea typeface="宋体"/>
                <a:cs typeface="宋体"/>
                <a:sym typeface="Helvetica"/>
              </a:rPr>
              <a:t>价格不菲、占用空间大</a:t>
            </a:r>
            <a:endParaRPr lang="zh-TW" altLang="en-US" sz="4000" b="1" dirty="0">
              <a:solidFill>
                <a:srgbClr val="FFFFFF"/>
              </a:solidFill>
              <a:latin typeface="宋体"/>
              <a:ea typeface="宋体"/>
              <a:cs typeface="宋体"/>
              <a:sym typeface="Times New Roman"/>
            </a:endParaRPr>
          </a:p>
          <a:p>
            <a:pPr marL="342900" lvl="0" indent="-342900" algn="just" defTabSz="457200">
              <a:defRPr sz="1800">
                <a:solidFill>
                  <a:srgbClr val="000000"/>
                </a:solidFill>
                <a:effectLst/>
              </a:defRPr>
            </a:pPr>
            <a:r>
              <a:rPr lang="zh-TW" altLang="en-US" sz="4000" b="1" dirty="0">
                <a:solidFill>
                  <a:srgbClr val="FFFFFF"/>
                </a:solidFill>
                <a:latin typeface="宋体"/>
                <a:ea typeface="宋体"/>
                <a:cs typeface="宋体"/>
                <a:sym typeface="Helvetica"/>
              </a:rPr>
              <a:t>尽管现在已经尽量“傻瓜化”，仍然需要一定的训练</a:t>
            </a:r>
          </a:p>
          <a:p>
            <a:pPr marL="342900" lvl="0" indent="-342900" algn="just" defTabSz="457200">
              <a:defRPr sz="1800">
                <a:solidFill>
                  <a:srgbClr val="000000"/>
                </a:solidFill>
                <a:effectLst/>
              </a:defRPr>
            </a:pPr>
            <a:r>
              <a:rPr lang="zh-TW" altLang="en-US" sz="4000" b="1" dirty="0">
                <a:solidFill>
                  <a:srgbClr val="FFFFFF"/>
                </a:solidFill>
                <a:latin typeface="宋体"/>
                <a:ea typeface="宋体"/>
                <a:cs typeface="宋体"/>
                <a:sym typeface="Helvetica"/>
              </a:rPr>
              <a:t>才可以进入。对于基本统计课程则不那么方便。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5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Stata</a:t>
            </a:r>
            <a:r>
              <a:rPr lang="en-US" sz="5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: econometrics</a:t>
            </a:r>
            <a:endParaRPr sz="5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sp>
        <p:nvSpPr>
          <p:cNvPr id="83" name="Shape 83"/>
          <p:cNvSpPr/>
          <p:nvPr/>
        </p:nvSpPr>
        <p:spPr>
          <a:xfrm>
            <a:off x="3133199" y="5412425"/>
            <a:ext cx="141925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Stata </a:t>
            </a:r>
          </a:p>
        </p:txBody>
      </p:sp>
      <p:pic>
        <p:nvPicPr>
          <p:cNvPr id="85" name="download (1)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3906" y="3996561"/>
            <a:ext cx="3097839" cy="975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00" y="3236816"/>
            <a:ext cx="6223000" cy="43512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9500" y="2628900"/>
            <a:ext cx="11049000" cy="52959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Shape 77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5400" b="0" dirty="0" smtClean="0">
                <a:solidFill>
                  <a:schemeClr val="tx1"/>
                </a:solidFill>
                <a:effectLst/>
              </a:rPr>
              <a:t>Python</a:t>
            </a:r>
            <a:r>
              <a:rPr lang="zh-CN" altLang="en-US" sz="5400" b="0" dirty="0">
                <a:solidFill>
                  <a:schemeClr val="tx1"/>
                </a:solidFill>
                <a:effectLst/>
              </a:rPr>
              <a:t> </a:t>
            </a:r>
            <a:endParaRPr sz="5400" b="1" dirty="0">
              <a:solidFill>
                <a:schemeClr val="tx1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21" y="3141912"/>
            <a:ext cx="9448800" cy="39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79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41428" y="3543354"/>
            <a:ext cx="4953000" cy="33020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467100"/>
            <a:ext cx="5537200" cy="42313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1759" y="2074446"/>
            <a:ext cx="510428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jasp-stats.org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55" y="3708401"/>
            <a:ext cx="4059146" cy="27433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41428" y="2074446"/>
            <a:ext cx="473078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julialang.org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8158714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creen Shot 2015-07-31 at 下午4.50.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130" y="2474134"/>
            <a:ext cx="10921207" cy="4805332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1166270" y="7961432"/>
            <a:ext cx="11010926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http://stanfordphd.com/Statistical_Software.html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7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What is R?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62000" y="3517900"/>
            <a:ext cx="11480800" cy="271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indent="228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indent="457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indent="685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indent="9144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  <a:lvl6pPr indent="11430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6pPr>
            <a:lvl7pPr indent="1371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7pPr>
            <a:lvl8pPr indent="1600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8pPr>
            <a:lvl9pPr indent="1828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dirty="0" smtClean="0"/>
              <a:t>R is a dialect of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7834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 bias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3348" y="4212489"/>
            <a:ext cx="1257593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Projection bias is a feature in human thinking in which one thinks that others have the same priority, attitude or belief that one </a:t>
            </a:r>
            <a:r>
              <a:rPr lang="en-US" dirty="0" err="1"/>
              <a:t>harbours</a:t>
            </a:r>
            <a:r>
              <a:rPr lang="en-US" dirty="0"/>
              <a:t> even if that is unlikely.</a:t>
            </a:r>
          </a:p>
        </p:txBody>
      </p:sp>
    </p:spTree>
    <p:extLst>
      <p:ext uri="{BB962C8B-B14F-4D97-AF65-F5344CB8AC3E}">
        <p14:creationId xmlns:p14="http://schemas.microsoft.com/office/powerpoint/2010/main" val="8541899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9512E-6 3.21213E-6 L -0.00268 -0.368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" y="-184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7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H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istory</a:t>
            </a:r>
            <a:r>
              <a:rPr lang="zh-CN" alt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of</a:t>
            </a:r>
            <a:r>
              <a:rPr lang="zh-CN" alt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S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0774" y="2519646"/>
            <a:ext cx="259468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</a:t>
            </a:r>
            <a:r>
              <a:rPr kumimoji="0" lang="en-US" sz="3800" b="0" i="0" u="none" strike="noStrike" cap="none" spc="0" normalizeH="0" dirty="0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version 1</a:t>
            </a: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5531" y="2489402"/>
            <a:ext cx="6656384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John Chambers 1976:Fortran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5124" y="4033013"/>
            <a:ext cx="118637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1978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51580" y="2338182"/>
            <a:ext cx="30235" cy="6281275"/>
          </a:xfrm>
          <a:prstGeom prst="straightConnector1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2024225" y="3922637"/>
            <a:ext cx="259468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 version 2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9105" y="5284250"/>
            <a:ext cx="3885573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1983-1992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rewrite in C 1988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7841" y="5334685"/>
            <a:ext cx="259468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 version 3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1373" y="7362197"/>
            <a:ext cx="118637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1995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1021" y="7210977"/>
            <a:ext cx="2459214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 version4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8554" y="8468237"/>
            <a:ext cx="1175828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/>
              <a:t>S </a:t>
            </a:r>
            <a:r>
              <a:rPr lang="en-US" dirty="0"/>
              <a:t>won the Association for </a:t>
            </a:r>
            <a:r>
              <a:rPr lang="en-US" dirty="0" smtClean="0"/>
              <a:t>Computing Machinery(ACM)’s </a:t>
            </a:r>
            <a:r>
              <a:rPr lang="en-US" dirty="0"/>
              <a:t>Software </a:t>
            </a:r>
            <a:r>
              <a:rPr lang="en-US" dirty="0" smtClean="0"/>
              <a:t>System Award  in 1998.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9800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93665" y="3064038"/>
            <a:ext cx="369501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 err="1" smtClean="0"/>
              <a:t>Mathsoft:S-plus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571577" y="3092629"/>
            <a:ext cx="118637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1993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9354" y="4758869"/>
            <a:ext cx="118637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altLang="zh-CN" dirty="0"/>
              <a:t>2004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09805" y="3064038"/>
            <a:ext cx="30235" cy="4285193"/>
          </a:xfrm>
          <a:prstGeom prst="straightConnector1">
            <a:avLst/>
          </a:prstGeom>
          <a:noFill/>
          <a:ln w="63500" cap="flat">
            <a:solidFill>
              <a:schemeClr val="accent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/>
          <p:cNvSpPr txBox="1"/>
          <p:nvPr/>
        </p:nvSpPr>
        <p:spPr>
          <a:xfrm>
            <a:off x="1806071" y="4648493"/>
            <a:ext cx="4119459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/>
              <a:t> </a:t>
            </a:r>
            <a:r>
              <a:rPr lang="en-US" dirty="0" smtClean="0"/>
              <a:t>Insightful: Lucent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79878" y="6211761"/>
            <a:ext cx="118637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2008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1217" y="6060541"/>
            <a:ext cx="3776876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 err="1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TIBCO:insightful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Shape 77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H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istory</a:t>
            </a:r>
            <a:r>
              <a:rPr lang="zh-CN" alt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of</a:t>
            </a:r>
            <a:r>
              <a:rPr lang="zh-CN" alt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S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17884" y="3861782"/>
            <a:ext cx="0" cy="897087"/>
          </a:xfrm>
          <a:prstGeom prst="straightConnector1">
            <a:avLst/>
          </a:prstGeom>
          <a:noFill/>
          <a:ln w="63500" cap="flat">
            <a:solidFill>
              <a:srgbClr val="FFFFFF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823061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Philoshphy of S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i="1" dirty="0">
                <a:effectLst/>
              </a:rPr>
              <a:t>“We wanted users to be able to begin in an interactive environment</a:t>
            </a:r>
            <a:r>
              <a:rPr lang="en-US" sz="3200" i="1" dirty="0" smtClean="0">
                <a:effectLst/>
              </a:rPr>
              <a:t>,</a:t>
            </a:r>
            <a:r>
              <a:rPr lang="zh-CN" altLang="en-US" sz="3200" i="1" dirty="0" smtClean="0">
                <a:effectLst/>
              </a:rPr>
              <a:t> </a:t>
            </a:r>
            <a:r>
              <a:rPr lang="en-US" sz="3200" i="1" dirty="0" smtClean="0">
                <a:effectLst/>
              </a:rPr>
              <a:t>where </a:t>
            </a:r>
            <a:r>
              <a:rPr lang="en-US" sz="3200" i="1" dirty="0">
                <a:effectLst/>
              </a:rPr>
              <a:t>they did not consciously think of themselves as </a:t>
            </a:r>
            <a:r>
              <a:rPr lang="en-US" sz="3200" i="1" dirty="0" smtClean="0">
                <a:effectLst/>
              </a:rPr>
              <a:t>programming.</a:t>
            </a:r>
            <a:r>
              <a:rPr lang="zh-CN" altLang="en-US" sz="3200" i="1" dirty="0" smtClean="0">
                <a:effectLst/>
              </a:rPr>
              <a:t> </a:t>
            </a:r>
            <a:r>
              <a:rPr lang="en-US" sz="3200" i="1" dirty="0" smtClean="0">
                <a:effectLst/>
              </a:rPr>
              <a:t>Then </a:t>
            </a:r>
            <a:r>
              <a:rPr lang="en-US" sz="3200" i="1" dirty="0">
                <a:effectLst/>
              </a:rPr>
              <a:t>as their needs became clearer and their sophistication increased</a:t>
            </a:r>
            <a:r>
              <a:rPr lang="en-US" sz="3200" i="1" dirty="0" smtClean="0">
                <a:effectLst/>
              </a:rPr>
              <a:t>,</a:t>
            </a:r>
            <a:r>
              <a:rPr lang="zh-CN" altLang="en-US" sz="3200" i="1" dirty="0" smtClean="0">
                <a:effectLst/>
              </a:rPr>
              <a:t> </a:t>
            </a:r>
            <a:r>
              <a:rPr lang="en-US" sz="3200" i="1" dirty="0" smtClean="0">
                <a:effectLst/>
              </a:rPr>
              <a:t>they </a:t>
            </a:r>
            <a:r>
              <a:rPr lang="en-US" sz="3200" i="1" dirty="0">
                <a:effectLst/>
              </a:rPr>
              <a:t>should be able to slide gradually into programming, when </a:t>
            </a:r>
            <a:r>
              <a:rPr lang="en-US" sz="3200" i="1" dirty="0" smtClean="0">
                <a:effectLst/>
              </a:rPr>
              <a:t>the language </a:t>
            </a:r>
            <a:r>
              <a:rPr lang="en-US" sz="3200" i="1" dirty="0">
                <a:effectLst/>
              </a:rPr>
              <a:t>and system aspects would become more important.”</a:t>
            </a:r>
          </a:p>
          <a:p>
            <a:pPr marL="365759" lvl="0" indent="-365759" defTabSz="525779">
              <a:spcBef>
                <a:spcPts val="3700"/>
              </a:spcBef>
              <a:defRPr sz="1800">
                <a:solidFill>
                  <a:srgbClr val="000000"/>
                </a:solidFill>
                <a:effectLst/>
              </a:defRPr>
            </a:pPr>
            <a:endParaRPr sz="3059" dirty="0">
              <a:effectLst>
                <a:outerShdw blurRad="45720" dist="22860" dir="5400000" rotWithShape="0">
                  <a:srgbClr val="000000"/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24252" y="7653349"/>
            <a:ext cx="412892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--John </a:t>
            </a:r>
            <a:r>
              <a:rPr lang="en-US" dirty="0"/>
              <a:t>Chambers</a:t>
            </a:r>
          </a:p>
        </p:txBody>
      </p:sp>
    </p:spTree>
    <p:extLst>
      <p:ext uri="{BB962C8B-B14F-4D97-AF65-F5344CB8AC3E}">
        <p14:creationId xmlns:p14="http://schemas.microsoft.com/office/powerpoint/2010/main" val="133977044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0693" y="2387600"/>
            <a:ext cx="1104832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dirty="0"/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1991</a:t>
            </a:r>
            <a:r>
              <a:rPr lang="en-US" dirty="0"/>
              <a:t>: Created </a:t>
            </a:r>
            <a:r>
              <a:rPr lang="en-US" dirty="0" smtClean="0"/>
              <a:t>by Ross </a:t>
            </a:r>
            <a:r>
              <a:rPr lang="en-US" dirty="0" err="1"/>
              <a:t>Ihaka</a:t>
            </a:r>
            <a:r>
              <a:rPr lang="en-US" dirty="0"/>
              <a:t> and Robert </a:t>
            </a:r>
            <a:r>
              <a:rPr lang="en-US" dirty="0" smtClean="0"/>
              <a:t>Gentleman.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1993</a:t>
            </a:r>
            <a:r>
              <a:rPr lang="en-US" dirty="0"/>
              <a:t>: First announcement of R to the public</a:t>
            </a:r>
            <a:r>
              <a:rPr lang="en-US" dirty="0" smtClean="0"/>
              <a:t>.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1995</a:t>
            </a:r>
            <a:r>
              <a:rPr lang="en-US" dirty="0"/>
              <a:t>: </a:t>
            </a:r>
            <a:r>
              <a:rPr lang="en-US" dirty="0" smtClean="0"/>
              <a:t>GNU General Public </a:t>
            </a:r>
            <a:r>
              <a:rPr lang="en-US" dirty="0"/>
              <a:t>License to make R free software</a:t>
            </a:r>
            <a:r>
              <a:rPr lang="en-US" dirty="0" smtClean="0"/>
              <a:t>.</a:t>
            </a:r>
            <a:endParaRPr lang="en-US" dirty="0"/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1997</a:t>
            </a:r>
            <a:r>
              <a:rPr lang="en-US" dirty="0"/>
              <a:t>: The R Core Group is formed </a:t>
            </a:r>
            <a:r>
              <a:rPr lang="en-US" dirty="0" smtClean="0"/>
              <a:t>(20 people)</a:t>
            </a:r>
            <a:r>
              <a:rPr lang="en-US" dirty="0"/>
              <a:t>. </a:t>
            </a:r>
            <a:endParaRPr lang="en-US" dirty="0" smtClean="0"/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2000</a:t>
            </a:r>
            <a:r>
              <a:rPr lang="en-US" dirty="0"/>
              <a:t>: R version 1.0.0 is released</a:t>
            </a:r>
            <a:r>
              <a:rPr lang="en-US" dirty="0" smtClean="0"/>
              <a:t>.</a:t>
            </a:r>
          </a:p>
          <a:p>
            <a:pPr marL="571500" indent="-571500" algn="l">
              <a:buFont typeface="Arial"/>
              <a:buChar char="•"/>
            </a:pPr>
            <a:r>
              <a:rPr lang="en-US" dirty="0" smtClean="0"/>
              <a:t>201</a:t>
            </a:r>
            <a:r>
              <a:rPr lang="en-US" altLang="zh-CN" dirty="0" smtClean="0"/>
              <a:t>7</a:t>
            </a:r>
            <a:r>
              <a:rPr lang="en-US" dirty="0" smtClean="0"/>
              <a:t>.1</a:t>
            </a:r>
            <a:r>
              <a:rPr lang="en-US" altLang="zh-CN" dirty="0" smtClean="0"/>
              <a:t>1</a:t>
            </a:r>
            <a:r>
              <a:rPr lang="en-US" dirty="0" smtClean="0"/>
              <a:t>: R version 3.</a:t>
            </a:r>
            <a:r>
              <a:rPr lang="en-US" altLang="zh-CN" dirty="0" smtClean="0"/>
              <a:t>4.3</a:t>
            </a:r>
            <a:endParaRPr lang="en-US" dirty="0"/>
          </a:p>
        </p:txBody>
      </p:sp>
      <p:sp>
        <p:nvSpPr>
          <p:cNvPr id="4" name="Shape 77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H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istory</a:t>
            </a:r>
            <a:r>
              <a:rPr lang="zh-CN" alt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of R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1547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718882" y="2554948"/>
            <a:ext cx="12524017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lvl="0" indent="-4572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48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and open source</a:t>
            </a:r>
          </a:p>
          <a:p>
            <a:pPr marL="457200" lvl="0" indent="-4572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4800" b="1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visualisation</a:t>
            </a:r>
            <a:endParaRPr lang="en-US" sz="48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48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data source</a:t>
            </a:r>
          </a:p>
          <a:p>
            <a:pPr marL="457200" lvl="0" indent="-4572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48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 upgrade and packages</a:t>
            </a:r>
          </a:p>
          <a:p>
            <a:pPr marL="457200" lvl="0" indent="-4572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48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</a:t>
            </a:r>
            <a:r>
              <a:rPr lang="en-US" sz="4800" b="1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</a:t>
            </a:r>
          </a:p>
          <a:p>
            <a:pPr marL="457200" lvl="0" indent="-4572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4800" b="1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Reproducible</a:t>
            </a:r>
            <a:endParaRPr lang="en-US" sz="48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572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4800" b="1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 </a:t>
            </a:r>
            <a:r>
              <a:rPr lang="en-US" sz="48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other </a:t>
            </a:r>
            <a:r>
              <a:rPr lang="en-US" sz="4800" b="1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endParaRPr lang="en-US" sz="48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defTabSz="457200">
              <a:defRPr sz="1800">
                <a:solidFill>
                  <a:srgbClr val="000000"/>
                </a:solidFill>
                <a:effectLst/>
              </a:defRPr>
            </a:pPr>
            <a:endParaRPr lang="en-US" sz="32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defTabSz="457200">
              <a:defRPr sz="1800">
                <a:solidFill>
                  <a:srgbClr val="000000"/>
                </a:solidFill>
                <a:effectLst/>
              </a:defRPr>
            </a:pPr>
            <a:endParaRPr lang="en-US" sz="32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defTabSz="457200">
              <a:defRPr sz="1800">
                <a:solidFill>
                  <a:srgbClr val="000000"/>
                </a:solidFill>
                <a:effectLst/>
              </a:defRPr>
            </a:pPr>
            <a:endParaRPr sz="32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F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eatures</a:t>
            </a:r>
            <a:r>
              <a:rPr lang="zh-CN" alt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of</a:t>
            </a:r>
            <a:r>
              <a:rPr lang="zh-CN" alt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altLang="zh-CN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293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Free</a:t>
            </a:r>
            <a:r>
              <a:rPr lang="en-US" dirty="0"/>
              <a:t> </a:t>
            </a: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and open source</a:t>
            </a:r>
            <a:r>
              <a:rPr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!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022519" y="2581421"/>
            <a:ext cx="3678429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Reliable?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93" y="3650045"/>
            <a:ext cx="6417554" cy="50603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Companies using 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43" y="2995427"/>
            <a:ext cx="8603513" cy="44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3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2036233" y="3384735"/>
            <a:ext cx="8655559" cy="3379850"/>
          </a:xfrm>
          <a:prstGeom prst="rect">
            <a:avLst/>
          </a:prstGeom>
          <a:gradFill>
            <a:gsLst>
              <a:gs pos="0">
                <a:srgbClr val="FBFBFB">
                  <a:alpha val="80000"/>
                </a:srgbClr>
              </a:gs>
              <a:gs pos="100000">
                <a:srgbClr val="BEBEBE">
                  <a:alpha val="80000"/>
                </a:srgbClr>
              </a:gs>
            </a:gsLst>
            <a:lin ang="5400000"/>
          </a:gra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3000" dirty="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rPr>
              <a:t>install.packages('quantmod') </a:t>
            </a: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3000" dirty="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rPr>
              <a:t>require(quantmod)  </a:t>
            </a: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3000" dirty="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rPr>
              <a:t>sse&lt;-getSymbols("^SSEC",from = “2005-01-01”</a:t>
            </a: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3000" dirty="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rPr>
              <a:t>,to = Sys.Date(),src = "yahoo")</a:t>
            </a: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3000" dirty="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rPr>
              <a:t>SSEC.m&lt;-to.monthly(SSEC)</a:t>
            </a:r>
          </a:p>
          <a:p>
            <a:pPr lvl="0" algn="l">
              <a:defRPr sz="1800">
                <a:solidFill>
                  <a:srgbClr val="000000"/>
                </a:solidFill>
                <a:effectLst/>
              </a:defRPr>
            </a:pPr>
            <a:r>
              <a:rPr sz="3000" dirty="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rPr>
              <a:t>candleChart(SSEC.m,theme="white")</a:t>
            </a:r>
          </a:p>
        </p:txBody>
      </p:sp>
      <p:sp>
        <p:nvSpPr>
          <p:cNvPr id="3" name="Shape 94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Visualization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6681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SSEC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083" y="1889050"/>
            <a:ext cx="7543209" cy="75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4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multiple data source</a:t>
            </a:r>
            <a:endParaRPr dirty="0"/>
          </a:p>
        </p:txBody>
      </p:sp>
      <p:pic>
        <p:nvPicPr>
          <p:cNvPr id="103" name="Screen Shot 2014-09-21 at 1.41.2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5525" y="2795082"/>
            <a:ext cx="6783566" cy="4455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Hindersight</a:t>
            </a:r>
            <a:r>
              <a:rPr lang="en-US" dirty="0" smtClean="0"/>
              <a:t> bias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1674" y="4044205"/>
            <a:ext cx="125594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/>
              <a:t>This bias </a:t>
            </a:r>
            <a:r>
              <a:rPr lang="en-US" dirty="0"/>
              <a:t>the inclination, after an event has occurred, to see the event as having been predictable, despite there having been little or no objective basis for predicting </a:t>
            </a:r>
            <a:r>
              <a:rPr lang="en-US" dirty="0" smtClean="0"/>
              <a:t>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0321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9512E-6 3.21213E-6 L -0.0028 -0.354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" y="-177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400">
                <a:solidFill>
                  <a:srgbClr val="FFFFFF"/>
                </a:solidFill>
              </a:rPr>
              <a:t>The trend for R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8605" y="8383044"/>
            <a:ext cx="256758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kdnuggets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1" y="3683000"/>
            <a:ext cx="5194300" cy="3101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70628"/>
            <a:ext cx="5168900" cy="31141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 packages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pic>
        <p:nvPicPr>
          <p:cNvPr id="115" name="fig_8_cra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4542" y="2428242"/>
            <a:ext cx="6395716" cy="63957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400429" y="8882912"/>
            <a:ext cx="620394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cloud.r-project.org</a:t>
            </a:r>
            <a:r>
              <a:rPr lang="en-US" dirty="0"/>
              <a:t>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R users</a:t>
            </a:r>
            <a:endParaRPr dirty="0"/>
          </a:p>
        </p:txBody>
      </p:sp>
      <p:pic>
        <p:nvPicPr>
          <p:cNvPr id="118" name="fig_1a_listserv1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67845" y="2980322"/>
            <a:ext cx="7620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Cross platform</a:t>
            </a:r>
            <a:endParaRPr dirty="0"/>
          </a:p>
        </p:txBody>
      </p:sp>
      <p:pic>
        <p:nvPicPr>
          <p:cNvPr id="6" name="Picture 5" descr="linux-mac-window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88" y="3190099"/>
            <a:ext cx="9668442" cy="36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58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Interact with other software</a:t>
            </a:r>
            <a:endParaRPr dirty="0"/>
          </a:p>
        </p:txBody>
      </p:sp>
      <p:sp>
        <p:nvSpPr>
          <p:cNvPr id="4" name="Shape 126"/>
          <p:cNvSpPr/>
          <p:nvPr/>
        </p:nvSpPr>
        <p:spPr>
          <a:xfrm>
            <a:off x="996348" y="2854716"/>
            <a:ext cx="11246451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Database: ORACLE,DB2,MySQL</a:t>
            </a:r>
          </a:p>
          <a:p>
            <a:pPr marL="57150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Language: </a:t>
            </a:r>
            <a:r>
              <a:rPr lang="en-US" sz="3600" b="1" dirty="0" err="1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Java,C</a:t>
            </a:r>
            <a:r>
              <a:rPr lang="en-US"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, C++,Python</a:t>
            </a:r>
          </a:p>
          <a:p>
            <a:pPr marL="57150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Web</a:t>
            </a:r>
          </a:p>
          <a:p>
            <a:pPr marL="57150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Statistical software: SAS,SPSS, </a:t>
            </a:r>
            <a:r>
              <a:rPr lang="en-US" sz="3600" b="1" dirty="0" err="1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Statistica</a:t>
            </a:r>
            <a:endParaRPr sz="36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681597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5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Reproduciblity</a:t>
            </a:r>
            <a:endParaRPr lang="en-US" dirty="0"/>
          </a:p>
        </p:txBody>
      </p:sp>
      <p:pic>
        <p:nvPicPr>
          <p:cNvPr id="3" name="Picture 2" descr="r-reproducibility-2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42" y="1944986"/>
            <a:ext cx="9897658" cy="74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13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49" y="1314450"/>
            <a:ext cx="7620000" cy="8890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14400" y="3937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indent="228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indent="457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indent="685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indent="9144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  <a:lvl6pPr indent="11430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6pPr>
            <a:lvl7pPr indent="1371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7pPr>
            <a:lvl8pPr indent="1600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8pPr>
            <a:lvl9pPr indent="1828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dirty="0" err="1" smtClean="0"/>
              <a:t>Reproduciblity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090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Disadvantage of R</a:t>
            </a:r>
          </a:p>
        </p:txBody>
      </p:sp>
      <p:sp>
        <p:nvSpPr>
          <p:cNvPr id="126" name="Shape 126"/>
          <p:cNvSpPr/>
          <p:nvPr/>
        </p:nvSpPr>
        <p:spPr>
          <a:xfrm>
            <a:off x="996349" y="2854716"/>
            <a:ext cx="8643392" cy="166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571500" lvl="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sz="36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Not for dummies: Need to program!!</a:t>
            </a:r>
            <a:r>
              <a:rPr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!</a:t>
            </a:r>
            <a:endParaRPr sz="36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42900" lvl="0" indent="-342900" algn="l" defTabSz="457200">
              <a:defRPr sz="1800">
                <a:solidFill>
                  <a:srgbClr val="000000"/>
                </a:solidFill>
                <a:effectLst/>
              </a:defRPr>
            </a:pPr>
            <a:endParaRPr sz="36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42900" lvl="0" indent="-342900" algn="l" defTabSz="457200">
              <a:defRPr sz="1800">
                <a:solidFill>
                  <a:srgbClr val="000000"/>
                </a:solidFill>
                <a:effectLst/>
              </a:defRPr>
            </a:pPr>
            <a:endParaRPr sz="36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4738771" y="5780114"/>
            <a:ext cx="2295653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 dirty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black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29272" y="5810358"/>
            <a:ext cx="96167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 defTabSz="457200">
              <a:defRPr sz="1800">
                <a:solidFill>
                  <a:srgbClr val="000000"/>
                </a:solidFill>
                <a:effectLst/>
              </a:defRPr>
            </a:pPr>
            <a:endParaRPr lang="en-US" sz="40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42900" lvl="0" indent="-34290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lang="en-US" sz="40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import———————&gt;  export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Disadvantage of R</a:t>
            </a:r>
          </a:p>
        </p:txBody>
      </p:sp>
      <p:sp>
        <p:nvSpPr>
          <p:cNvPr id="126" name="Shape 126"/>
          <p:cNvSpPr/>
          <p:nvPr/>
        </p:nvSpPr>
        <p:spPr>
          <a:xfrm>
            <a:off x="996348" y="2854716"/>
            <a:ext cx="11246451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57150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Efficiency(non-parallel): </a:t>
            </a:r>
            <a:r>
              <a:rPr lang="en-US" sz="3600" b="1" dirty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interpreted programming </a:t>
            </a:r>
            <a:r>
              <a:rPr lang="en-US" sz="3600" b="1" dirty="0" err="1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language,single</a:t>
            </a:r>
            <a:r>
              <a:rPr lang="en-US"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threaded</a:t>
            </a:r>
          </a:p>
          <a:p>
            <a:pPr marL="57150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endParaRPr lang="en-US" sz="3600" b="1" dirty="0" smtClea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57150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Power (vs. SAS): memory bound</a:t>
            </a:r>
          </a:p>
          <a:p>
            <a:pPr marL="57150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endParaRPr lang="en-US" sz="3600" b="1" dirty="0" smtClean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571500" lvl="0" indent="-571500" algn="l" defTabSz="457200">
              <a:buFont typeface="Arial"/>
              <a:buChar char="•"/>
              <a:defRPr sz="1800">
                <a:solidFill>
                  <a:srgbClr val="000000"/>
                </a:solidFill>
                <a:effectLst/>
              </a:defRPr>
            </a:pPr>
            <a:r>
              <a:rPr lang="en-US" sz="3600" b="1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As a Language, it is not perfect</a:t>
            </a:r>
            <a:endParaRPr sz="3600" b="1" dirty="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779591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build="p" bldLvl="5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Style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23096" y="1622660"/>
            <a:ext cx="10795442" cy="77252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Shape 34"/>
          <p:cNvSpPr/>
          <p:nvPr/>
        </p:nvSpPr>
        <p:spPr>
          <a:xfrm>
            <a:off x="3551712" y="338625"/>
            <a:ext cx="509081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en-US" sz="6000" dirty="0" err="1" smtClean="0">
                <a:solidFill>
                  <a:schemeClr val="tx1"/>
                </a:solidFill>
                <a:effectLst/>
              </a:rPr>
              <a:t>H.Ebbinghaus</a:t>
            </a:r>
            <a:endParaRPr sz="6000" dirty="0">
              <a:solidFill>
                <a:schemeClr val="tx1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  <p:pic>
        <p:nvPicPr>
          <p:cNvPr id="7" name="Picture 6" descr="250px-ForgettingCurv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07" y="3367980"/>
            <a:ext cx="4586233" cy="392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1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5-07-31 at 下午3.15.4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37943"/>
            <a:ext cx="13004801" cy="664184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Not the style like this…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 Shot 2015-07-31 at 下午6.07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00" y="1914139"/>
            <a:ext cx="13004801" cy="7373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like this?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The reality is…</a:t>
            </a:r>
          </a:p>
        </p:txBody>
      </p:sp>
      <p:pic>
        <p:nvPicPr>
          <p:cNvPr id="138" name="Screen Shot 2015-07-31 at 下午3.52.5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366" y="1867411"/>
            <a:ext cx="9888558" cy="7466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DAT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3233" y="1392766"/>
            <a:ext cx="8441268" cy="844126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2987327" y="290632"/>
            <a:ext cx="2322679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aspiration</a:t>
            </a:r>
          </a:p>
        </p:txBody>
      </p:sp>
      <p:sp>
        <p:nvSpPr>
          <p:cNvPr id="142" name="Shape 142"/>
          <p:cNvSpPr/>
          <p:nvPr/>
        </p:nvSpPr>
        <p:spPr>
          <a:xfrm>
            <a:off x="7814902" y="290632"/>
            <a:ext cx="1455929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8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reality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762000" y="7562169"/>
            <a:ext cx="11480800" cy="2146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the dream is plump while the reality is skinny</a:t>
            </a:r>
            <a:endParaRPr dirty="0"/>
          </a:p>
        </p:txBody>
      </p:sp>
      <p:pic>
        <p:nvPicPr>
          <p:cNvPr id="145" name="lin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5933" y="1562100"/>
            <a:ext cx="3996362" cy="2717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link (1)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1266" y="1562100"/>
            <a:ext cx="3591445" cy="2717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link (2)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9533" y="4691968"/>
            <a:ext cx="3810001" cy="287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97" y="7651485"/>
            <a:ext cx="11480800" cy="21463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latin typeface="Lucida Calligraphy"/>
                <a:cs typeface="Lucida Calligraphy"/>
              </a:rPr>
              <a:t>We‘d </a:t>
            </a:r>
            <a:r>
              <a:rPr lang="en-US" sz="4800" dirty="0">
                <a:latin typeface="Lucida Calligraphy"/>
                <a:cs typeface="Lucida Calligraphy"/>
              </a:rPr>
              <a:t>better have a dream</a:t>
            </a:r>
            <a:r>
              <a:rPr lang="en-US" sz="4800" dirty="0" smtClean="0">
                <a:latin typeface="Lucida Calligraphy"/>
                <a:cs typeface="Lucida Calligraphy"/>
              </a:rPr>
              <a:t>,</a:t>
            </a:r>
            <a:r>
              <a:rPr lang="zh-CN" altLang="en-US" sz="4800" dirty="0" smtClean="0">
                <a:latin typeface="Lucida Calligraphy"/>
                <a:cs typeface="Lucida Calligraphy"/>
              </a:rPr>
              <a:t> </a:t>
            </a:r>
            <a:r>
              <a:rPr lang="en-US" sz="4800" dirty="0" smtClean="0">
                <a:latin typeface="Lucida Calligraphy"/>
                <a:cs typeface="Lucida Calligraphy"/>
              </a:rPr>
              <a:t>in </a:t>
            </a:r>
            <a:r>
              <a:rPr lang="en-US" sz="4800" dirty="0">
                <a:latin typeface="Lucida Calligraphy"/>
                <a:cs typeface="Lucida Calligraphy"/>
              </a:rPr>
              <a:t>case it comes true someday</a:t>
            </a:r>
            <a:r>
              <a:rPr lang="en-US" sz="4800" dirty="0" smtClean="0">
                <a:latin typeface="Lucida Calligraphy"/>
                <a:cs typeface="Lucida Calligraphy"/>
              </a:rPr>
              <a:t>.</a:t>
            </a:r>
            <a:r>
              <a:rPr lang="zh-CN" altLang="en-US" sz="4800" dirty="0" smtClean="0">
                <a:latin typeface="Lucida Calligraphy"/>
                <a:cs typeface="Lucida Calligraphy"/>
              </a:rPr>
              <a:t>      </a:t>
            </a:r>
            <a:r>
              <a:rPr lang="en-US" altLang="zh-CN" sz="4800" dirty="0" smtClean="0">
                <a:latin typeface="Lucida Calligraphy"/>
                <a:cs typeface="Lucida Calligraphy"/>
              </a:rPr>
              <a:t>--Jack</a:t>
            </a:r>
            <a:r>
              <a:rPr lang="zh-CN" altLang="en-US" sz="4800" dirty="0" smtClean="0">
                <a:latin typeface="Lucida Calligraphy"/>
                <a:cs typeface="Lucida Calligraphy"/>
              </a:rPr>
              <a:t> </a:t>
            </a:r>
            <a:r>
              <a:rPr lang="en-US" altLang="zh-CN" sz="4800" dirty="0" smtClean="0">
                <a:latin typeface="Lucida Calligraphy"/>
                <a:cs typeface="Lucida Calligraphy"/>
              </a:rPr>
              <a:t>Ma?</a:t>
            </a:r>
            <a:endParaRPr lang="en-US" sz="4800" dirty="0">
              <a:latin typeface="Lucida Calligraphy"/>
              <a:cs typeface="Lucida Calligraphy"/>
            </a:endParaRPr>
          </a:p>
        </p:txBody>
      </p:sp>
      <p:pic>
        <p:nvPicPr>
          <p:cNvPr id="5" name="Picture 4" descr="201501121557416717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466" y="705504"/>
            <a:ext cx="8219902" cy="6575921"/>
          </a:xfrm>
          <a:prstGeom prst="rect">
            <a:avLst/>
          </a:prstGeom>
        </p:spPr>
      </p:pic>
      <p:pic>
        <p:nvPicPr>
          <p:cNvPr id="6" name="link (1)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36294" y="8035105"/>
            <a:ext cx="2142446" cy="16126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8200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762000" y="4156850"/>
            <a:ext cx="11480800" cy="2146300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6400" b="1" dirty="0" smtClean="0">
                <a:solidFill>
                  <a:srgbClr val="0161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</a:t>
            </a:r>
            <a:r>
              <a:rPr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 </a:t>
            </a: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You </a:t>
            </a:r>
            <a:r>
              <a:rPr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Ready</a:t>
            </a:r>
            <a:r>
              <a:rPr lang="en-US" sz="6400" b="1" dirty="0" smtClean="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</a:rPr>
              <a:t>?!</a:t>
            </a:r>
            <a:endParaRPr sz="6400" b="1" dirty="0">
              <a:solidFill>
                <a:srgbClr val="FFFFFF"/>
              </a:solidFill>
              <a:effectLst>
                <a:outerShdw blurRad="50800" dist="25400" dir="5400000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0" y="2523904"/>
            <a:ext cx="11480800" cy="271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indent="228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indent="457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indent="685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indent="9144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  <a:lvl6pPr indent="11430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6pPr>
            <a:lvl7pPr indent="1371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7pPr>
            <a:lvl8pPr indent="1600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8pPr>
            <a:lvl9pPr indent="1828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dirty="0" smtClean="0"/>
              <a:t>P</a:t>
            </a:r>
            <a:r>
              <a:rPr lang="en-US" altLang="zh-CN" dirty="0" smtClean="0"/>
              <a:t>ractice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perfect</a:t>
            </a:r>
            <a:r>
              <a:rPr lang="zh-CN" altLang="en-US" dirty="0" smtClean="0"/>
              <a:t>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26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15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280" y="3205577"/>
            <a:ext cx="2253467" cy="1948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9656" y="3341387"/>
            <a:ext cx="1948650" cy="194865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1469603" y="5616857"/>
            <a:ext cx="3184253" cy="22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3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</a:p>
          <a:p>
            <a:pPr lvl="0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www.r-project.org</a:t>
            </a:r>
          </a:p>
          <a:p>
            <a:pPr lvl="0" defTabSz="457200">
              <a:defRPr sz="1800">
                <a:solidFill>
                  <a:srgbClr val="000000"/>
                </a:solidFill>
                <a:effectLst/>
              </a:defRPr>
            </a:pP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engine</a:t>
            </a:r>
          </a:p>
        </p:txBody>
      </p:sp>
      <p:sp>
        <p:nvSpPr>
          <p:cNvPr id="159" name="Shape 159"/>
          <p:cNvSpPr/>
          <p:nvPr/>
        </p:nvSpPr>
        <p:spPr>
          <a:xfrm>
            <a:off x="5301290" y="5629557"/>
            <a:ext cx="2930501" cy="224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3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Rstudio</a:t>
            </a:r>
          </a:p>
          <a:p>
            <a:pPr lvl="0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www.rstudio.org</a:t>
            </a:r>
          </a:p>
          <a:p>
            <a:pPr lvl="0" defTabSz="457200">
              <a:defRPr sz="1800">
                <a:solidFill>
                  <a:srgbClr val="000000"/>
                </a:solidFill>
                <a:effectLst/>
              </a:defRPr>
            </a:pPr>
            <a:endParaRPr sz="3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3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pretty 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64" y="3536403"/>
            <a:ext cx="1803042" cy="1519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76432" y="5665561"/>
            <a:ext cx="372890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effectLst/>
                <a:latin typeface="Open Sans" charset="0"/>
              </a:rPr>
              <a:t>Microsoft R Open</a:t>
            </a:r>
            <a:endParaRPr lang="en-US" b="0" i="0" dirty="0">
              <a:solidFill>
                <a:srgbClr val="FFFFFF"/>
              </a:solidFill>
              <a:effectLst/>
              <a:latin typeface="Open Sa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76432" y="6295939"/>
            <a:ext cx="41527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 smtClean="0"/>
              <a:t>mran.microsoft.com</a:t>
            </a:r>
            <a:r>
              <a:rPr lang="en-US" sz="3000" dirty="0" smtClean="0"/>
              <a:t>/open/</a:t>
            </a:r>
          </a:p>
          <a:p>
            <a:r>
              <a:rPr lang="en-US" altLang="zh-CN" sz="3000" dirty="0" smtClean="0"/>
              <a:t>Enhanced R distribution</a:t>
            </a:r>
            <a:endParaRPr lang="en-US" sz="3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9322bf3861c372c377ab2defe0f5ab24_b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6004" y="5268119"/>
            <a:ext cx="4505565" cy="272817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1152756" y="2290013"/>
            <a:ext cx="8925520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3800" b="0" i="0" u="none" strike="noStrike" cap="none" spc="0" normalizeH="0" baseline="0" dirty="0" smtClean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Statistical software: R user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/>
              <a:t>Programming language: R developer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EBEBEB"/>
              </a:solidFill>
              <a:effectLst>
                <a:outerShdw blurRad="50800" dist="25400" dir="5400000" rotWithShape="0">
                  <a:srgbClr val="000000"/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100" y="414208"/>
            <a:ext cx="11480800" cy="2717800"/>
          </a:xfrm>
        </p:spPr>
        <p:txBody>
          <a:bodyPr/>
          <a:lstStyle/>
          <a:p>
            <a:r>
              <a:rPr lang="en-US" dirty="0" smtClean="0"/>
              <a:t>Grades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098703" y="2362455"/>
            <a:ext cx="11480800" cy="6362700"/>
          </a:xfrm>
          <a:prstGeom prst="rect">
            <a:avLst/>
          </a:prstGeom>
        </p:spPr>
        <p:txBody>
          <a:bodyPr>
            <a:normAutofit/>
          </a:bodyPr>
          <a:lstStyle>
            <a:lvl1pPr marL="406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812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24384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28448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32512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3657600" indent="-406400" defTabSz="584200">
              <a:spcBef>
                <a:spcPts val="4200"/>
              </a:spcBef>
              <a:buSzPct val="75000"/>
              <a:buChar char="•"/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algn="l">
              <a:defRPr sz="1800">
                <a:effectLst/>
              </a:defRPr>
            </a:pPr>
            <a:endParaRPr lang="en-US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defRPr sz="1800">
                <a:effectLst/>
              </a:defRPr>
            </a:pP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20</a:t>
            </a: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% attendance</a:t>
            </a:r>
          </a:p>
          <a:p>
            <a:pPr algn="l">
              <a:defRPr sz="1800">
                <a:effectLst/>
              </a:defRPr>
            </a:pPr>
            <a:r>
              <a:rPr lang="en-US" sz="36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3</a:t>
            </a: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0% homework</a:t>
            </a:r>
          </a:p>
          <a:p>
            <a:pPr algn="l">
              <a:defRPr sz="1800">
                <a:effectLst/>
              </a:defRPr>
            </a:pPr>
            <a:r>
              <a:rPr lang="en-US" altLang="zh-CN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10</a:t>
            </a: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% presentation</a:t>
            </a:r>
          </a:p>
          <a:p>
            <a:pPr algn="l">
              <a:defRPr sz="1800">
                <a:effectLst/>
              </a:defRPr>
            </a:pPr>
            <a:r>
              <a:rPr lang="en-US" sz="36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40% Final work</a:t>
            </a:r>
            <a:endParaRPr lang="en-US" sz="36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2351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t" anchorCtr="0"/>
          <a:lstStyle/>
          <a:p>
            <a:pPr algn="l"/>
            <a:r>
              <a:rPr lang="zh-CN" altLang="en-US" dirty="0"/>
              <a:t> </a:t>
            </a:r>
            <a:r>
              <a:rPr lang="en-US" altLang="zh-CN" dirty="0" smtClean="0"/>
              <a:t>Use R to run your own analysis!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Learning by doing.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7642" y="5171602"/>
            <a:ext cx="11480800" cy="271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  <a:lvl2pPr indent="228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2pPr>
            <a:lvl3pPr indent="457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3pPr>
            <a:lvl4pPr indent="685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4pPr>
            <a:lvl5pPr indent="9144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5pPr>
            <a:lvl6pPr indent="11430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6pPr>
            <a:lvl7pPr indent="13716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7pPr>
            <a:lvl8pPr indent="16002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8pPr>
            <a:lvl9pPr indent="1828800" algn="ctr" defTabSz="584200">
              <a:defRPr sz="6400" b="1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en-US" dirty="0" smtClean="0"/>
              <a:t>Simple, flexible and useful!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6284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Books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2115229"/>
            <a:ext cx="11689404" cy="7009319"/>
          </a:xfrm>
        </p:spPr>
        <p:txBody>
          <a:bodyPr>
            <a:noAutofit/>
          </a:bodyPr>
          <a:lstStyle/>
          <a:p>
            <a:pPr algn="l">
              <a:spcBef>
                <a:spcPts val="1000"/>
              </a:spcBef>
              <a:defRPr sz="1800">
                <a:effectLst/>
              </a:defRPr>
            </a:pPr>
            <a:r>
              <a:rPr lang="en-US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R </a:t>
            </a: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in </a:t>
            </a:r>
            <a:r>
              <a:rPr lang="en-US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action. </a:t>
            </a: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Robert </a:t>
            </a:r>
            <a:r>
              <a:rPr lang="en-US" sz="2800" b="1" dirty="0" err="1">
                <a:solidFill>
                  <a:schemeClr val="tx1"/>
                </a:solidFill>
                <a:latin typeface="Times New Roman"/>
                <a:cs typeface="Times New Roman"/>
              </a:rPr>
              <a:t>Kabacoff</a:t>
            </a: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. Manning Publications，</a:t>
            </a:r>
            <a:r>
              <a:rPr lang="en-US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2015, 2</a:t>
            </a:r>
            <a:r>
              <a:rPr lang="en-US" sz="2800" b="1" baseline="30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nd</a:t>
            </a:r>
            <a:r>
              <a:rPr lang="en-US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edition </a:t>
            </a:r>
            <a:r>
              <a:rPr lang="en-US" sz="2800" b="1" dirty="0" smtClean="0">
                <a:solidFill>
                  <a:schemeClr val="tx1"/>
                </a:solidFill>
                <a:latin typeface="Times New Roman"/>
                <a:cs typeface="Times New Roman"/>
                <a:hlinkClick r:id="rId3"/>
              </a:rPr>
              <a:t>http</a:t>
            </a: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  <a:hlinkClick r:id="rId3"/>
              </a:rPr>
              <a:t>://www.statmethods.net</a:t>
            </a:r>
            <a:r>
              <a:rPr lang="en-US" sz="2800" b="1" dirty="0" smtClean="0">
                <a:solidFill>
                  <a:schemeClr val="tx1"/>
                </a:solidFill>
                <a:latin typeface="Times New Roman"/>
                <a:cs typeface="Times New Roman"/>
                <a:hlinkClick r:id="rId3"/>
              </a:rPr>
              <a:t>/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 textbook 1</a:t>
            </a:r>
          </a:p>
          <a:p>
            <a:pPr algn="l">
              <a:spcBef>
                <a:spcPts val="1000"/>
              </a:spcBef>
              <a:defRPr sz="1800">
                <a:effectLst/>
              </a:defRPr>
            </a:pPr>
            <a:r>
              <a:rPr lang="en-US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R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语言实战（第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2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版）人民邮电出版社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,</a:t>
            </a:r>
            <a:r>
              <a:rPr lang="zh-CN" altLang="en-US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b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2016</a:t>
            </a:r>
          </a:p>
          <a:p>
            <a:pPr algn="l">
              <a:spcBef>
                <a:spcPts val="1000"/>
              </a:spcBef>
              <a:defRPr sz="1800">
                <a:effectLst/>
              </a:defRPr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Hadley Wickham, Garrett </a:t>
            </a:r>
            <a:r>
              <a:rPr lang="en-US" sz="2800" dirty="0" err="1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Grolemund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R for Data Science Import, Tidy, Transform, Visualize, and Model Data O‘Reilly Media 2016.12 textbook 2 </a:t>
            </a:r>
            <a:endParaRPr lang="en-US" altLang="zh-CN" sz="2800" b="1" dirty="0" smtClean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spcBef>
                <a:spcPts val="1000"/>
              </a:spcBef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Hadley 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Wickham; Garrett </a:t>
            </a:r>
            <a:r>
              <a:rPr lang="en-US" sz="2800" dirty="0" err="1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Grolemund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数据科学: </a:t>
            </a:r>
            <a:r>
              <a:rPr lang="en-US" sz="2800" dirty="0" err="1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R</a:t>
            </a:r>
            <a:r>
              <a:rPr lang="en-US" sz="2800" dirty="0" err="1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语言实现（影印版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）[R for Data Science], 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2017-10 </a:t>
            </a:r>
            <a:r>
              <a:rPr lang="zh-CN" altLang="en-US" sz="2800" dirty="0">
                <a:effectLst/>
              </a:rPr>
              <a:t>东南大学出版社</a:t>
            </a:r>
            <a:endParaRPr lang="en-US" sz="2800" b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spcBef>
                <a:spcPts val="1000"/>
              </a:spcBef>
            </a:pP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R 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Graphics Cookbook, Winston Chang, O'Reilly Media, </a:t>
            </a:r>
            <a:r>
              <a:rPr lang="en-US" sz="2800" dirty="0" err="1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Inc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, 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2013</a:t>
            </a:r>
          </a:p>
          <a:p>
            <a:pPr algn="l">
              <a:spcBef>
                <a:spcPts val="1000"/>
              </a:spcBef>
            </a:pP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Advanced 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R (Chapman &amp; Hall/CRC The R 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Series) 2014-09</a:t>
            </a:r>
            <a:endParaRPr lang="en-US" sz="2800" dirty="0">
              <a:solidFill>
                <a:schemeClr val="tx1"/>
              </a:solidFill>
              <a:effectLst/>
              <a:latin typeface="Times New Roman"/>
              <a:cs typeface="Times New Roman"/>
            </a:endParaRPr>
          </a:p>
          <a:p>
            <a:pPr algn="l">
              <a:spcBef>
                <a:spcPts val="1000"/>
              </a:spcBef>
            </a:pP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The 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Art of R Programming, Norman </a:t>
            </a:r>
            <a:r>
              <a:rPr lang="en-US" sz="2800" dirty="0" err="1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Matloff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 No 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Starch Press, 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2011</a:t>
            </a:r>
          </a:p>
          <a:p>
            <a:pPr algn="l">
              <a:spcBef>
                <a:spcPts val="1000"/>
              </a:spcBef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Garrett </a:t>
            </a:r>
            <a:r>
              <a:rPr lang="en-US" sz="2800" dirty="0" err="1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Grolemund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,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‎ Hadley 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Wickham Hands-On 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Programming with R: Write Your Own Functions and 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cs typeface="Times New Roman"/>
              </a:rPr>
              <a:t>Simulations,2014</a:t>
            </a:r>
          </a:p>
          <a:p>
            <a:pPr algn="l">
              <a:spcBef>
                <a:spcPts val="1000"/>
              </a:spcBef>
            </a:pPr>
            <a:r>
              <a:rPr lang="en-US" sz="2800" dirty="0" err="1" smtClean="0">
                <a:solidFill>
                  <a:schemeClr val="tx1"/>
                </a:solidFill>
                <a:effectLst/>
                <a:latin typeface="宋体"/>
                <a:ea typeface="宋体"/>
                <a:cs typeface="宋体"/>
              </a:rPr>
              <a:t>数据科学中的R语言</a:t>
            </a:r>
            <a:r>
              <a:rPr lang="en-US" sz="2800" dirty="0">
                <a:solidFill>
                  <a:schemeClr val="tx1"/>
                </a:solidFill>
                <a:effectLst/>
                <a:latin typeface="宋体"/>
                <a:ea typeface="宋体"/>
                <a:cs typeface="宋体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effectLst/>
                <a:latin typeface="宋体"/>
                <a:ea typeface="宋体"/>
                <a:cs typeface="宋体"/>
              </a:rPr>
              <a:t>李舰 肖凯，</a:t>
            </a:r>
            <a:r>
              <a:rPr lang="zh-CN" altLang="en-US" sz="2800" dirty="0" smtClean="0">
                <a:solidFill>
                  <a:schemeClr val="tx1"/>
                </a:solidFill>
                <a:effectLst/>
                <a:latin typeface="宋体"/>
                <a:ea typeface="宋体"/>
                <a:cs typeface="宋体"/>
              </a:rPr>
              <a:t>西安交通大学出版社，</a:t>
            </a:r>
            <a:r>
              <a:rPr lang="en-US" altLang="zh-CN" sz="2800" dirty="0" smtClean="0">
                <a:solidFill>
                  <a:schemeClr val="tx1"/>
                </a:solidFill>
                <a:effectLst/>
                <a:latin typeface="宋体"/>
                <a:ea typeface="宋体"/>
                <a:cs typeface="宋体"/>
              </a:rPr>
              <a:t>2015</a:t>
            </a:r>
          </a:p>
          <a:p>
            <a:pPr algn="l">
              <a:spcBef>
                <a:spcPts val="1000"/>
              </a:spcBef>
            </a:pPr>
            <a:r>
              <a:rPr lang="en-US" sz="2800" dirty="0" smtClean="0">
                <a:effectLst/>
                <a:latin typeface="宋体"/>
                <a:ea typeface="宋体"/>
                <a:cs typeface="宋体"/>
              </a:rPr>
              <a:t>R</a:t>
            </a:r>
            <a:r>
              <a:rPr lang="zh-CN" altLang="en-US" sz="2800" dirty="0" smtClean="0">
                <a:effectLst/>
                <a:latin typeface="宋体"/>
                <a:ea typeface="宋体"/>
                <a:cs typeface="宋体"/>
              </a:rPr>
              <a:t>数据分析</a:t>
            </a:r>
            <a:r>
              <a:rPr lang="en-US" altLang="zh-CN" sz="2800" dirty="0" smtClean="0">
                <a:effectLst/>
                <a:latin typeface="宋体"/>
                <a:ea typeface="宋体"/>
                <a:cs typeface="宋体"/>
              </a:rPr>
              <a:t>——</a:t>
            </a:r>
            <a:r>
              <a:rPr lang="zh-CN" altLang="en-US" sz="2800" dirty="0" smtClean="0">
                <a:effectLst/>
                <a:latin typeface="宋体"/>
                <a:ea typeface="宋体"/>
                <a:cs typeface="宋体"/>
              </a:rPr>
              <a:t>方法与案例详解</a:t>
            </a:r>
            <a:r>
              <a:rPr lang="en-US" sz="2800" dirty="0" smtClean="0">
                <a:effectLst/>
                <a:latin typeface="宋体"/>
                <a:ea typeface="宋体"/>
                <a:cs typeface="宋体"/>
              </a:rPr>
              <a:t>.</a:t>
            </a:r>
            <a:r>
              <a:rPr lang="zh-CN" altLang="en-US" sz="2800" dirty="0" smtClean="0">
                <a:effectLst/>
                <a:latin typeface="宋体"/>
                <a:ea typeface="宋体"/>
                <a:cs typeface="宋体"/>
              </a:rPr>
              <a:t>方匡南</a:t>
            </a:r>
            <a:r>
              <a:rPr lang="en-US" sz="2800" dirty="0" smtClean="0">
                <a:effectLst/>
                <a:latin typeface="宋体"/>
                <a:ea typeface="宋体"/>
                <a:cs typeface="宋体"/>
              </a:rPr>
              <a:t> </a:t>
            </a:r>
            <a:r>
              <a:rPr lang="zh-CN" altLang="en-US" sz="2800" dirty="0" smtClean="0">
                <a:effectLst/>
                <a:latin typeface="宋体"/>
                <a:ea typeface="宋体"/>
                <a:cs typeface="宋体"/>
              </a:rPr>
              <a:t>电子工业出版社</a:t>
            </a:r>
            <a:r>
              <a:rPr lang="en-US" sz="2800" dirty="0" smtClean="0">
                <a:effectLst/>
                <a:latin typeface="宋体"/>
                <a:ea typeface="宋体"/>
                <a:cs typeface="宋体"/>
              </a:rPr>
              <a:t>.2015</a:t>
            </a:r>
            <a:endParaRPr lang="en-US" altLang="zh-CN" sz="2800" dirty="0" smtClean="0">
              <a:solidFill>
                <a:schemeClr val="tx1"/>
              </a:solidFill>
              <a:effectLst/>
              <a:latin typeface="宋体"/>
              <a:ea typeface="宋体"/>
              <a:cs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1962654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5090</TotalTime>
  <Words>1159</Words>
  <Application>Microsoft Macintosh PowerPoint</Application>
  <PresentationFormat>Custom</PresentationFormat>
  <Paragraphs>236</Paragraphs>
  <Slides>69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Avenir Roman</vt:lpstr>
      <vt:lpstr>Calibri</vt:lpstr>
      <vt:lpstr>Helvetica</vt:lpstr>
      <vt:lpstr>Helvetica Neue</vt:lpstr>
      <vt:lpstr>Helvetica Neue Medium</vt:lpstr>
      <vt:lpstr>Lucida Calligraphy</vt:lpstr>
      <vt:lpstr>Open Sans</vt:lpstr>
      <vt:lpstr>Times New Roman</vt:lpstr>
      <vt:lpstr>宋体</vt:lpstr>
      <vt:lpstr>Arial</vt:lpstr>
      <vt:lpstr>Arial</vt:lpstr>
      <vt:lpstr>New_Template2</vt:lpstr>
      <vt:lpstr>PowerPoint Presentation</vt:lpstr>
      <vt:lpstr>PowerPoint Presentation</vt:lpstr>
      <vt:lpstr>PowerPoint Presentation</vt:lpstr>
      <vt:lpstr>Projection bias</vt:lpstr>
      <vt:lpstr>Hindersight bias</vt:lpstr>
      <vt:lpstr>PowerPoint Presentation</vt:lpstr>
      <vt:lpstr>Grades</vt:lpstr>
      <vt:lpstr>Aim</vt:lpstr>
      <vt:lpstr>Books</vt:lpstr>
      <vt:lpstr>websites</vt:lpstr>
      <vt:lpstr>Data science</vt:lpstr>
      <vt:lpstr>Data science</vt:lpstr>
      <vt:lpstr>Data science</vt:lpstr>
      <vt:lpstr>Data science</vt:lpstr>
      <vt:lpstr>Data Science</vt:lpstr>
      <vt:lpstr>Business intelligence</vt:lpstr>
      <vt:lpstr>History of Data science</vt:lpstr>
      <vt:lpstr>History of Data science</vt:lpstr>
      <vt:lpstr>History of Data science</vt:lpstr>
      <vt:lpstr>Data science</vt:lpstr>
      <vt:lpstr>Data science</vt:lpstr>
      <vt:lpstr>境界</vt:lpstr>
      <vt:lpstr>境界</vt:lpstr>
      <vt:lpstr>What is data?</vt:lpstr>
      <vt:lpstr>50th Anniversary IS&amp;T conference</vt:lpstr>
      <vt:lpstr>R YOU Ready?</vt:lpstr>
      <vt:lpstr>What is R?</vt:lpstr>
      <vt:lpstr>What’s R?</vt:lpstr>
      <vt:lpstr>R language</vt:lpstr>
      <vt:lpstr>Why R?</vt:lpstr>
      <vt:lpstr>Why R?</vt:lpstr>
      <vt:lpstr>Excel: Domain knowledge</vt:lpstr>
      <vt:lpstr>SPSS:Traditional data analysis </vt:lpstr>
      <vt:lpstr>SAS:Statistics</vt:lpstr>
      <vt:lpstr>Stata: econometrics</vt:lpstr>
      <vt:lpstr>Python </vt:lpstr>
      <vt:lpstr>PowerPoint Presentation</vt:lpstr>
      <vt:lpstr>PowerPoint Presentation</vt:lpstr>
      <vt:lpstr>What is R?</vt:lpstr>
      <vt:lpstr>History of S</vt:lpstr>
      <vt:lpstr>History of S</vt:lpstr>
      <vt:lpstr> Philoshphy of S</vt:lpstr>
      <vt:lpstr>History of R</vt:lpstr>
      <vt:lpstr>Features of R</vt:lpstr>
      <vt:lpstr>Free  and open source!</vt:lpstr>
      <vt:lpstr>Companies using R</vt:lpstr>
      <vt:lpstr>Visualization</vt:lpstr>
      <vt:lpstr>SSEC</vt:lpstr>
      <vt:lpstr>multiple data source</vt:lpstr>
      <vt:lpstr>The trend for R</vt:lpstr>
      <vt:lpstr>R packages</vt:lpstr>
      <vt:lpstr>R users</vt:lpstr>
      <vt:lpstr>Cross platform</vt:lpstr>
      <vt:lpstr>Interact with other software</vt:lpstr>
      <vt:lpstr>Reproduciblity</vt:lpstr>
      <vt:lpstr>PowerPoint Presentation</vt:lpstr>
      <vt:lpstr>Disadvantage of R</vt:lpstr>
      <vt:lpstr>Disadvantage of R</vt:lpstr>
      <vt:lpstr>Style</vt:lpstr>
      <vt:lpstr>Not the style like this…</vt:lpstr>
      <vt:lpstr>like this?</vt:lpstr>
      <vt:lpstr>The reality is…</vt:lpstr>
      <vt:lpstr>PowerPoint Presentation</vt:lpstr>
      <vt:lpstr>the dream is plump while the reality is skinny</vt:lpstr>
      <vt:lpstr>We‘d better have a dream, in case it comes true someday.      --Jack Ma?</vt:lpstr>
      <vt:lpstr>R You Ready?!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Office 365</cp:lastModifiedBy>
  <cp:revision>215</cp:revision>
  <dcterms:modified xsi:type="dcterms:W3CDTF">2017-11-28T03:31:07Z</dcterms:modified>
</cp:coreProperties>
</file>